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53"/>
  </p:notesMasterIdLst>
  <p:sldIdLst>
    <p:sldId id="256" r:id="rId5"/>
    <p:sldId id="30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303" r:id="rId15"/>
    <p:sldId id="302" r:id="rId16"/>
    <p:sldId id="268" r:id="rId17"/>
    <p:sldId id="269" r:id="rId18"/>
    <p:sldId id="275" r:id="rId19"/>
    <p:sldId id="276" r:id="rId20"/>
    <p:sldId id="271" r:id="rId21"/>
    <p:sldId id="272" r:id="rId22"/>
    <p:sldId id="273" r:id="rId23"/>
    <p:sldId id="274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304" r:id="rId40"/>
    <p:sldId id="306" r:id="rId41"/>
    <p:sldId id="292" r:id="rId42"/>
    <p:sldId id="293" r:id="rId43"/>
    <p:sldId id="308" r:id="rId44"/>
    <p:sldId id="295" r:id="rId45"/>
    <p:sldId id="294" r:id="rId46"/>
    <p:sldId id="309" r:id="rId47"/>
    <p:sldId id="310" r:id="rId48"/>
    <p:sldId id="311" r:id="rId49"/>
    <p:sldId id="296" r:id="rId50"/>
    <p:sldId id="298" r:id="rId51"/>
    <p:sldId id="312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ADAE6-6811-48C3-8A59-8CA54E2FD426}" type="datetimeFigureOut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26154-1A5D-49E4-9DBA-EE44AD2C7C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53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ی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26154-1A5D-49E4-9DBA-EE44AD2C7CD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3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18D6B-842D-4486-AC27-5F2242534BA5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1E378-8C56-439C-8B71-35D1A8D29AB8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420D-3F0E-4C59-8564-C387BE11560C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B1860-BFF3-444B-8240-844F155D3374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0A371-E844-422A-BF49-47BD2FBA313F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2E20-16FC-4842-9539-573004390F89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F2C27-B77F-43A2-B4A7-2669CF4BA0B9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D8C9-C948-4541-9549-5ABA4CB36B29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F3029-D5EC-4031-A900-0BB69BCA77D1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A9DBB-039B-4D89-8C74-07B309E2A815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7CFE-4A9E-40BE-8208-8022F61D4AB7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2E69B6C-BC39-4B48-B103-FF89612E1ABF}" type="datetime1">
              <a:rPr lang="en-US" smtClean="0"/>
              <a:pPr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41484F6-7745-4A3B-B40D-68DCF01C3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Baran\Desktop\&#1705;&#1575;&#1585;&#1711;&#1575;&#1607;\&#1705;&#1575;&#1585;%20&#1711;&#1585;&#1608;&#1607;&#1740;-1%203.docx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Baran\Desktop\&#1705;&#1575;&#1585;&#1711;&#1575;&#1607;\&#1705;&#1575;&#1585;%20&#1711;&#1585;&#1608;&#1607;&#1740;-2-3%20-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4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خود مراقبتی </a:t>
            </a:r>
            <a:br>
              <a:rPr lang="fa-IR" sz="44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400" b="1" dirty="0" smtClean="0">
                <a:solidFill>
                  <a:srgbClr val="FF9900"/>
                </a:solidFill>
              </a:rPr>
              <a:t>حمایت از « خود مراقبتی «   شامل موارد زیر است </a:t>
            </a:r>
            <a:endParaRPr lang="en-US" sz="24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تامین اطلاعات در زمینه سلامت </a:t>
            </a:r>
          </a:p>
          <a:p>
            <a:pPr marL="0" indent="0" algn="r" rtl="1"/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فراهم سازی  ابزار های توانمند سازی</a:t>
            </a:r>
          </a:p>
          <a:p>
            <a:pPr algn="r" rtl="1">
              <a:buFont typeface="Wingdings" pitchFamily="2" charset="2"/>
              <a:buChar char="v"/>
            </a:pPr>
            <a:endParaRPr lang="fa-IR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آموزش مهارتهای زندگی </a:t>
            </a:r>
          </a:p>
          <a:p>
            <a:pPr algn="r" rtl="1">
              <a:buFont typeface="Wingdings" pitchFamily="2" charset="2"/>
              <a:buChar char="v"/>
            </a:pPr>
            <a:endParaRPr lang="fa-IR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هدایت گروههای اجتماعی ، تشکل ها و انجمن ها </a:t>
            </a:r>
          </a:p>
          <a:p>
            <a:pPr algn="r" rtl="1">
              <a:buFont typeface="Wingdings" pitchFamily="2" charset="2"/>
              <a:buChar char="v"/>
            </a:pPr>
            <a:endParaRPr lang="fa-IR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7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33" t="18354" r="14898" b="8937"/>
          <a:stretch/>
        </p:blipFill>
        <p:spPr bwMode="auto">
          <a:xfrm>
            <a:off x="0" y="76200"/>
            <a:ext cx="914400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2268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8" t="23356" r="12232" b="4182"/>
          <a:stretch/>
        </p:blipFill>
        <p:spPr bwMode="auto">
          <a:xfrm>
            <a:off x="-1" y="0"/>
            <a:ext cx="9244551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5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92440" cy="548640"/>
          </a:xfrm>
        </p:spPr>
        <p:txBody>
          <a:bodyPr/>
          <a:lstStyle/>
          <a:p>
            <a:pPr algn="r" rtl="1"/>
            <a:r>
              <a:rPr lang="fa-IR" sz="3200" b="1" dirty="0" smtClean="0">
                <a:solidFill>
                  <a:srgbClr val="7030A0"/>
                </a:solidFill>
              </a:rPr>
              <a:t/>
            </a:r>
            <a:br>
              <a:rPr lang="fa-IR" sz="3200" b="1" dirty="0" smtClean="0">
                <a:solidFill>
                  <a:srgbClr val="7030A0"/>
                </a:solidFill>
              </a:rPr>
            </a:br>
            <a:r>
              <a:rPr lang="fa-IR" sz="3200" b="1" dirty="0" smtClean="0">
                <a:solidFill>
                  <a:srgbClr val="7030A0"/>
                </a:solidFill>
              </a:rPr>
              <a:t>کارگروهی اول : آمادگی یا ظرفیت سازی 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Autofit/>
          </a:bodyPr>
          <a:lstStyle/>
          <a:p>
            <a:pPr algn="r" rtl="1"/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سازمان </a:t>
            </a:r>
            <a:r>
              <a:rPr lang="fa-IR" sz="2000" dirty="0" smtClean="0">
                <a:solidFill>
                  <a:srgbClr val="7030A0"/>
                </a:solidFill>
              </a:rPr>
              <a:t>شما از نظر پیاده سازی برنامه خود مراقبتی در زمینه های زیر چه ظرفبت هایی دارد و چه ظرفیتهایی باید فراهم کند 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1- آموزش و تربیت مربیان و دانش آموزان 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2- حمایت و نظارت </a:t>
            </a:r>
            <a:r>
              <a:rPr lang="fa-IR" sz="2000" dirty="0" smtClean="0">
                <a:solidFill>
                  <a:srgbClr val="7030A0"/>
                </a:solidFill>
              </a:rPr>
              <a:t>برنامه 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3- </a:t>
            </a:r>
            <a:r>
              <a:rPr lang="fa-IR" sz="2000" dirty="0" smtClean="0">
                <a:solidFill>
                  <a:srgbClr val="7030A0"/>
                </a:solidFill>
              </a:rPr>
              <a:t>منابع </a:t>
            </a:r>
            <a:r>
              <a:rPr lang="ar-SA" sz="2000" dirty="0" smtClean="0">
                <a:solidFill>
                  <a:srgbClr val="7030A0"/>
                </a:solidFill>
              </a:rPr>
              <a:t>لازم </a:t>
            </a:r>
            <a:r>
              <a:rPr lang="ar-SA" sz="2000" dirty="0">
                <a:solidFill>
                  <a:srgbClr val="7030A0"/>
                </a:solidFill>
              </a:rPr>
              <a:t>برنامه 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4- </a:t>
            </a:r>
            <a:r>
              <a:rPr lang="fa-IR" sz="2000" dirty="0" smtClean="0">
                <a:solidFill>
                  <a:srgbClr val="7030A0"/>
                </a:solidFill>
              </a:rPr>
              <a:t> ایجاد </a:t>
            </a:r>
            <a:r>
              <a:rPr lang="ar-SA" sz="2000" dirty="0" smtClean="0">
                <a:solidFill>
                  <a:srgbClr val="7030A0"/>
                </a:solidFill>
              </a:rPr>
              <a:t>ارتباطات 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5- </a:t>
            </a:r>
            <a:r>
              <a:rPr lang="fa-IR" sz="2000" dirty="0" smtClean="0">
                <a:solidFill>
                  <a:srgbClr val="7030A0"/>
                </a:solidFill>
              </a:rPr>
              <a:t> اماده سازی </a:t>
            </a:r>
            <a:r>
              <a:rPr lang="ar-SA" sz="2000" dirty="0" smtClean="0">
                <a:solidFill>
                  <a:srgbClr val="7030A0"/>
                </a:solidFill>
              </a:rPr>
              <a:t>محیط </a:t>
            </a:r>
            <a:r>
              <a:rPr lang="ar-SA" sz="2000" dirty="0">
                <a:solidFill>
                  <a:srgbClr val="7030A0"/>
                </a:solidFill>
              </a:rPr>
              <a:t>کار 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r>
              <a:rPr lang="ar-SA" sz="2000" dirty="0">
                <a:solidFill>
                  <a:srgbClr val="7030A0"/>
                </a:solidFill>
              </a:rPr>
              <a:t>6- </a:t>
            </a:r>
            <a:r>
              <a:rPr lang="fa-IR" sz="2000" dirty="0" smtClean="0">
                <a:solidFill>
                  <a:srgbClr val="7030A0"/>
                </a:solidFill>
              </a:rPr>
              <a:t> تدارک </a:t>
            </a:r>
            <a:r>
              <a:rPr lang="ar-SA" sz="2000" dirty="0" smtClean="0">
                <a:solidFill>
                  <a:srgbClr val="7030A0"/>
                </a:solidFill>
              </a:rPr>
              <a:t>فید </a:t>
            </a:r>
            <a:r>
              <a:rPr lang="ar-SA" sz="2000" dirty="0">
                <a:solidFill>
                  <a:srgbClr val="7030A0"/>
                </a:solidFill>
              </a:rPr>
              <a:t>بک </a:t>
            </a:r>
            <a:r>
              <a:rPr lang="fa-IR" sz="2000" dirty="0" smtClean="0">
                <a:solidFill>
                  <a:srgbClr val="7030A0"/>
                </a:solidFill>
              </a:rPr>
              <a:t>ها </a:t>
            </a:r>
            <a:endParaRPr lang="en-US" sz="2000" dirty="0">
              <a:solidFill>
                <a:srgbClr val="7030A0"/>
              </a:solidFill>
            </a:endParaRPr>
          </a:p>
          <a:p>
            <a:pPr rtl="1"/>
            <a:r>
              <a:rPr lang="ar-SA" sz="2000" dirty="0">
                <a:solidFill>
                  <a:srgbClr val="7030A0"/>
                </a:solidFill>
              </a:rPr>
              <a:t> </a:t>
            </a:r>
            <a:endParaRPr lang="en-US" sz="2000" dirty="0">
              <a:solidFill>
                <a:srgbClr val="7030A0"/>
              </a:solidFill>
            </a:endParaRPr>
          </a:p>
          <a:p>
            <a:pPr algn="r" rtl="1"/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6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0"/>
            <a:ext cx="8016240" cy="548640"/>
          </a:xfrm>
        </p:spPr>
        <p:txBody>
          <a:bodyPr/>
          <a:lstStyle/>
          <a:p>
            <a:pPr algn="ctr"/>
            <a:r>
              <a:rPr lang="fa-IR" b="1" dirty="0" smtClean="0">
                <a:solidFill>
                  <a:srgbClr val="FF9900"/>
                </a:solidFill>
              </a:rPr>
              <a:t>ظرفیت سازی برای </a:t>
            </a:r>
            <a:r>
              <a:rPr lang="fa-IR" b="1" dirty="0">
                <a:solidFill>
                  <a:srgbClr val="FF9900"/>
                </a:solidFill>
              </a:rPr>
              <a:t>اجرای  برنامه خود مراقبتی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3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rgbClr val="FF9900"/>
                </a:solidFill>
              </a:rPr>
              <a:t>آموزش و تربیت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اهمیت استرس و تاثیر ان بر </a:t>
            </a:r>
            <a:r>
              <a:rPr lang="fa-IR" sz="2000" dirty="0" smtClean="0">
                <a:solidFill>
                  <a:srgbClr val="00B0F0"/>
                </a:solidFill>
              </a:rPr>
              <a:t>سلامت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مدیریت زمان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مدیریت تصمیم گیری </a:t>
            </a:r>
            <a:endParaRPr lang="fa-IR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مدیریت استرس                    </a:t>
            </a: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  </a:t>
            </a:r>
            <a:r>
              <a:rPr lang="fa-IR" sz="2000" dirty="0">
                <a:solidFill>
                  <a:srgbClr val="00B0F0"/>
                </a:solidFill>
              </a:rPr>
              <a:t>مدیریت کار و </a:t>
            </a:r>
            <a:r>
              <a:rPr lang="fa-IR" sz="2000" dirty="0" smtClean="0">
                <a:solidFill>
                  <a:srgbClr val="00B0F0"/>
                </a:solidFill>
              </a:rPr>
              <a:t>وظیفه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موضوعات </a:t>
            </a:r>
            <a:r>
              <a:rPr lang="fa-IR" sz="2000" dirty="0">
                <a:solidFill>
                  <a:srgbClr val="00B0F0"/>
                </a:solidFill>
              </a:rPr>
              <a:t>تغذیه ای</a:t>
            </a: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فعالیت </a:t>
            </a:r>
            <a:r>
              <a:rPr lang="fa-IR" sz="2000" dirty="0" smtClean="0">
                <a:solidFill>
                  <a:srgbClr val="00B0F0"/>
                </a:solidFill>
              </a:rPr>
              <a:t>فیزیکی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سلامت روانی </a:t>
            </a: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سلامت </a:t>
            </a:r>
            <a:r>
              <a:rPr lang="fa-IR" sz="2000" dirty="0" smtClean="0">
                <a:solidFill>
                  <a:srgbClr val="00B0F0"/>
                </a:solidFill>
              </a:rPr>
              <a:t>معنوی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ارتباطات  موثر </a:t>
            </a: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loud Callout 5"/>
          <p:cNvSpPr/>
          <p:nvPr/>
        </p:nvSpPr>
        <p:spPr>
          <a:xfrm>
            <a:off x="6934200" y="0"/>
            <a:ext cx="1828800" cy="914400"/>
          </a:xfrm>
          <a:prstGeom prst="cloud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مهارت 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1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solidFill>
                  <a:srgbClr val="FF9900"/>
                </a:solidFill>
              </a:rPr>
              <a:t>حمایت و تامین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ارائه برنامه  کمکی به </a:t>
            </a:r>
            <a:r>
              <a:rPr lang="fa-IR" sz="2000" dirty="0" smtClean="0">
                <a:solidFill>
                  <a:srgbClr val="00B0F0"/>
                </a:solidFill>
              </a:rPr>
              <a:t>مربیان </a:t>
            </a:r>
            <a:r>
              <a:rPr lang="fa-IR" sz="2000" dirty="0">
                <a:solidFill>
                  <a:srgbClr val="00B0F0"/>
                </a:solidFill>
              </a:rPr>
              <a:t>و دانش </a:t>
            </a:r>
            <a:r>
              <a:rPr lang="fa-IR" sz="2000" dirty="0" smtClean="0">
                <a:solidFill>
                  <a:srgbClr val="00B0F0"/>
                </a:solidFill>
              </a:rPr>
              <a:t>آموزان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ابلاغ وظایف  </a:t>
            </a:r>
            <a:r>
              <a:rPr lang="fa-IR" sz="2000" dirty="0" smtClean="0">
                <a:solidFill>
                  <a:srgbClr val="00B0F0"/>
                </a:solidFill>
              </a:rPr>
              <a:t>روشن   به مربیان </a:t>
            </a:r>
            <a:r>
              <a:rPr lang="fa-IR" sz="2000" dirty="0">
                <a:solidFill>
                  <a:srgbClr val="00B0F0"/>
                </a:solidFill>
              </a:rPr>
              <a:t>در مورد برنامه خود </a:t>
            </a:r>
            <a:r>
              <a:rPr lang="fa-IR" sz="2000" dirty="0" smtClean="0">
                <a:solidFill>
                  <a:srgbClr val="00B0F0"/>
                </a:solidFill>
              </a:rPr>
              <a:t>مراقبتی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برنامه </a:t>
            </a:r>
            <a:r>
              <a:rPr lang="fa-IR" sz="2000" dirty="0">
                <a:solidFill>
                  <a:srgbClr val="00B0F0"/>
                </a:solidFill>
              </a:rPr>
              <a:t>خود مراقبتی خاص </a:t>
            </a:r>
            <a:r>
              <a:rPr lang="fa-IR" sz="2000" dirty="0" smtClean="0">
                <a:solidFill>
                  <a:srgbClr val="00B0F0"/>
                </a:solidFill>
              </a:rPr>
              <a:t> مربیان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تامین منابع اموزشی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تامین شرایط برای گروههای همتا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تامین مراکز </a:t>
            </a:r>
            <a:r>
              <a:rPr lang="fa-IR" sz="2000" dirty="0">
                <a:solidFill>
                  <a:srgbClr val="00B0F0"/>
                </a:solidFill>
              </a:rPr>
              <a:t>حمایت و </a:t>
            </a:r>
            <a:r>
              <a:rPr lang="fa-IR" sz="2000" dirty="0" smtClean="0">
                <a:solidFill>
                  <a:srgbClr val="00B0F0"/>
                </a:solidFill>
              </a:rPr>
              <a:t>مشاوره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تامین مراکز ارجاع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معرفی وب سایت ها و پایگاههای معتبر </a:t>
            </a:r>
          </a:p>
          <a:p>
            <a:pPr algn="r" rtl="1">
              <a:buFont typeface="Wingdings" pitchFamily="2" charset="2"/>
              <a:buChar char="v"/>
            </a:pPr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b="1" dirty="0">
                <a:solidFill>
                  <a:srgbClr val="FF9900"/>
                </a:solidFill>
              </a:rPr>
              <a:t> </a:t>
            </a:r>
            <a:r>
              <a:rPr lang="fa-IR" b="1" dirty="0">
                <a:solidFill>
                  <a:srgbClr val="FF9900"/>
                </a:solidFill>
              </a:rPr>
              <a:t>نظارت</a:t>
            </a:r>
            <a:endParaRPr lang="en-US" dirty="0">
              <a:solidFill>
                <a:srgbClr val="FF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62000" y="1219200"/>
            <a:ext cx="7520940" cy="3579849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000" dirty="0">
                <a:solidFill>
                  <a:srgbClr val="00B0F0"/>
                </a:solidFill>
              </a:rPr>
              <a:t>نظارت بر برنامه کمکی </a:t>
            </a:r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نظارت </a:t>
            </a:r>
            <a:r>
              <a:rPr lang="fa-IR" sz="2000" dirty="0">
                <a:solidFill>
                  <a:srgbClr val="00B0F0"/>
                </a:solidFill>
              </a:rPr>
              <a:t>بر اجرای برنامه </a:t>
            </a:r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نظارت برنامه </a:t>
            </a:r>
            <a:r>
              <a:rPr lang="fa-IR" sz="2000" dirty="0">
                <a:solidFill>
                  <a:srgbClr val="00B0F0"/>
                </a:solidFill>
              </a:rPr>
              <a:t>خود مراقبتی خاص </a:t>
            </a:r>
            <a:r>
              <a:rPr lang="fa-IR" sz="2000" dirty="0" smtClean="0">
                <a:solidFill>
                  <a:srgbClr val="00B0F0"/>
                </a:solidFill>
              </a:rPr>
              <a:t>مربیان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نظارت بر ر </a:t>
            </a:r>
            <a:r>
              <a:rPr lang="fa-IR" sz="2000" dirty="0">
                <a:solidFill>
                  <a:srgbClr val="00B0F0"/>
                </a:solidFill>
              </a:rPr>
              <a:t>منابع اموزشی </a:t>
            </a:r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نظارت بر بر </a:t>
            </a:r>
            <a:r>
              <a:rPr lang="fa-IR" sz="2000" dirty="0">
                <a:solidFill>
                  <a:srgbClr val="00B0F0"/>
                </a:solidFill>
              </a:rPr>
              <a:t>گروههای همتا </a:t>
            </a:r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مراکز </a:t>
            </a:r>
            <a:r>
              <a:rPr lang="fa-IR" sz="2000" dirty="0">
                <a:solidFill>
                  <a:srgbClr val="00B0F0"/>
                </a:solidFill>
              </a:rPr>
              <a:t>حمایت و مشاوره تظارت می </a:t>
            </a:r>
            <a:r>
              <a:rPr lang="fa-IR" sz="2000" dirty="0" smtClean="0">
                <a:solidFill>
                  <a:srgbClr val="00B0F0"/>
                </a:solidFill>
              </a:rPr>
              <a:t>شوند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نظارت برمراکز </a:t>
            </a:r>
            <a:r>
              <a:rPr lang="fa-IR" sz="2000" dirty="0">
                <a:solidFill>
                  <a:srgbClr val="00B0F0"/>
                </a:solidFill>
              </a:rPr>
              <a:t>ارجاع </a:t>
            </a:r>
            <a:endParaRPr lang="fa-IR" sz="20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dirty="0" smtClean="0">
                <a:solidFill>
                  <a:srgbClr val="00B0F0"/>
                </a:solidFill>
              </a:rPr>
              <a:t>نظارت  بروب </a:t>
            </a:r>
            <a:r>
              <a:rPr lang="fa-IR" sz="2000" dirty="0">
                <a:solidFill>
                  <a:srgbClr val="00B0F0"/>
                </a:solidFill>
              </a:rPr>
              <a:t>سایت ها و پایگاههای </a:t>
            </a:r>
            <a:r>
              <a:rPr lang="fa-IR" sz="2000" dirty="0" smtClean="0">
                <a:solidFill>
                  <a:srgbClr val="00B0F0"/>
                </a:solidFill>
              </a:rPr>
              <a:t>اطلاعاتی</a:t>
            </a:r>
          </a:p>
          <a:p>
            <a:pPr algn="r" rtl="1">
              <a:buFont typeface="Wingdings" pitchFamily="2" charset="2"/>
              <a:buChar char="v"/>
            </a:pP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28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solidFill>
                  <a:srgbClr val="FF9900"/>
                </a:solidFill>
              </a:rPr>
              <a:t>ارتباط </a:t>
            </a:r>
            <a:endParaRPr lang="en-US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پیش بینی ا مکان </a:t>
            </a:r>
            <a:r>
              <a:rPr lang="fa-IR" sz="2800" dirty="0">
                <a:solidFill>
                  <a:srgbClr val="00B0F0"/>
                </a:solidFill>
              </a:rPr>
              <a:t>گرد هم آئی مربیان و دانش آموزان در مورد برنامه خود </a:t>
            </a:r>
            <a:r>
              <a:rPr lang="fa-IR" sz="2800" dirty="0" smtClean="0">
                <a:solidFill>
                  <a:srgbClr val="00B0F0"/>
                </a:solidFill>
              </a:rPr>
              <a:t>مراقبتی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>
                <a:solidFill>
                  <a:srgbClr val="00B0F0"/>
                </a:solidFill>
              </a:rPr>
              <a:t>سرفصل های برنامه خود مراقبتی در گرد هم آئی ها مشخص </a:t>
            </a:r>
            <a:r>
              <a:rPr lang="fa-IR" sz="2800" dirty="0" smtClean="0">
                <a:solidFill>
                  <a:srgbClr val="00B0F0"/>
                </a:solidFill>
              </a:rPr>
              <a:t>شود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>
                <a:solidFill>
                  <a:srgbClr val="00B0F0"/>
                </a:solidFill>
              </a:rPr>
              <a:t>امکان تبادل نظر در مورد کم و کیف برنامه پیش بینی </a:t>
            </a:r>
            <a:r>
              <a:rPr lang="fa-IR" sz="2800" dirty="0" smtClean="0">
                <a:solidFill>
                  <a:srgbClr val="00B0F0"/>
                </a:solidFill>
              </a:rPr>
              <a:t>شود</a:t>
            </a:r>
          </a:p>
          <a:p>
            <a:pPr marL="0" indent="0" algn="r" rtl="1"/>
            <a:endParaRPr lang="fa-IR" sz="28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b="1" dirty="0" smtClean="0">
                <a:solidFill>
                  <a:srgbClr val="FF9900"/>
                </a:solidFill>
              </a:rPr>
              <a:t>محیط کار </a:t>
            </a:r>
            <a:endParaRPr lang="en-US" sz="36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ایمن سازی محیط </a:t>
            </a:r>
            <a:r>
              <a:rPr lang="fa-IR" sz="2800" dirty="0">
                <a:solidFill>
                  <a:srgbClr val="00B0F0"/>
                </a:solidFill>
              </a:rPr>
              <a:t>کار و مدرسه برای مراقبت از </a:t>
            </a:r>
            <a:r>
              <a:rPr lang="fa-IR" sz="2800" dirty="0" smtClean="0">
                <a:solidFill>
                  <a:srgbClr val="00B0F0"/>
                </a:solidFill>
              </a:rPr>
              <a:t>خود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>
                <a:solidFill>
                  <a:srgbClr val="00B0F0"/>
                </a:solidFill>
              </a:rPr>
              <a:t>پیشگیری از </a:t>
            </a:r>
            <a:r>
              <a:rPr lang="fa-IR" sz="2800" dirty="0" smtClean="0">
                <a:solidFill>
                  <a:srgbClr val="00B0F0"/>
                </a:solidFill>
              </a:rPr>
              <a:t>بیماریها در محیط </a:t>
            </a:r>
            <a:r>
              <a:rPr lang="fa-IR" sz="2800" dirty="0">
                <a:solidFill>
                  <a:srgbClr val="00B0F0"/>
                </a:solidFill>
              </a:rPr>
              <a:t>کار و </a:t>
            </a:r>
            <a:r>
              <a:rPr lang="fa-IR" sz="2800" dirty="0" smtClean="0">
                <a:solidFill>
                  <a:srgbClr val="00B0F0"/>
                </a:solidFill>
              </a:rPr>
              <a:t>مدرسه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ارائه </a:t>
            </a:r>
            <a:r>
              <a:rPr lang="fa-IR" sz="2800" dirty="0">
                <a:solidFill>
                  <a:srgbClr val="00B0F0"/>
                </a:solidFill>
              </a:rPr>
              <a:t>شعار ها و تبلیغات مربوط به مراقبت از خود </a:t>
            </a:r>
            <a:endParaRPr lang="fa-IR" sz="28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>
                <a:solidFill>
                  <a:srgbClr val="00B0F0"/>
                </a:solidFill>
              </a:rPr>
              <a:t>امکان ارتباط ایمیلی دانش آموزان و مربیان </a:t>
            </a:r>
            <a:endParaRPr lang="fa-IR" sz="28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امکان  </a:t>
            </a:r>
            <a:r>
              <a:rPr lang="fa-IR" sz="2800" dirty="0">
                <a:solidFill>
                  <a:srgbClr val="00B0F0"/>
                </a:solidFill>
              </a:rPr>
              <a:t>برقراری ارتباط برای اجرای برنامه در چت روم </a:t>
            </a:r>
            <a:endParaRPr lang="fa-IR" sz="28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تشکیل گروههای کوچک در مدارس 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58"/>
            <a:ext cx="7315200" cy="715962"/>
          </a:xfrm>
        </p:spPr>
        <p:txBody>
          <a:bodyPr/>
          <a:lstStyle/>
          <a:p>
            <a:pPr algn="r"/>
            <a:r>
              <a:rPr lang="fa-IR" b="1" dirty="0" smtClean="0"/>
              <a:t>سر فصل ها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B33EE-1289-4BA7-A314-67E412F55A9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528350" y="762000"/>
            <a:ext cx="2438400" cy="609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توسعه مهارتهای فردی </a:t>
            </a:r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56322" y="1963838"/>
            <a:ext cx="243840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استراتزیهای اجرائی </a:t>
            </a:r>
            <a:endParaRPr lang="en-US" sz="20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556322" y="3276600"/>
            <a:ext cx="2438400" cy="609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ظرفیت سازی 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598762" y="4469757"/>
            <a:ext cx="2438400" cy="609600"/>
          </a:xfrm>
          <a:prstGeom prst="roundRect">
            <a:avLst/>
          </a:prstGeom>
          <a:solidFill>
            <a:srgbClr val="FF99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برنامه ریزی</a:t>
            </a:r>
            <a:r>
              <a:rPr lang="fa-IR" sz="3200" b="1" dirty="0" smtClean="0"/>
              <a:t> </a:t>
            </a:r>
            <a:r>
              <a:rPr lang="en-US" sz="3200" b="1" dirty="0" smtClean="0"/>
              <a:t>  </a:t>
            </a:r>
            <a:endParaRPr lang="en-US" sz="32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598762" y="5715000"/>
            <a:ext cx="2438400" cy="6096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شاخص های ارزشیابی </a:t>
            </a:r>
            <a:endParaRPr lang="en-US" sz="20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817962" y="13716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775522" y="2667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47550" y="3860157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747550" y="5079357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47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b="1" dirty="0" smtClean="0">
                <a:solidFill>
                  <a:srgbClr val="FF9900"/>
                </a:solidFill>
              </a:rPr>
              <a:t>بازخورد </a:t>
            </a:r>
            <a:endParaRPr lang="en-US" sz="36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تدوین برنامه </a:t>
            </a:r>
            <a:r>
              <a:rPr lang="fa-IR" sz="2800" dirty="0">
                <a:solidFill>
                  <a:srgbClr val="00B0F0"/>
                </a:solidFill>
              </a:rPr>
              <a:t>ای برای بررسی نقاط ضعف و </a:t>
            </a:r>
            <a:r>
              <a:rPr lang="fa-IR" sz="2800" dirty="0" smtClean="0">
                <a:solidFill>
                  <a:srgbClr val="00B0F0"/>
                </a:solidFill>
              </a:rPr>
              <a:t>قوت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اطلاع دانش </a:t>
            </a:r>
            <a:r>
              <a:rPr lang="fa-IR" sz="2800" dirty="0">
                <a:solidFill>
                  <a:srgbClr val="00B0F0"/>
                </a:solidFill>
              </a:rPr>
              <a:t>اموزان و مربیان  از بازخورد های </a:t>
            </a:r>
            <a:r>
              <a:rPr lang="fa-IR" sz="2800" dirty="0" smtClean="0">
                <a:solidFill>
                  <a:srgbClr val="00B0F0"/>
                </a:solidFill>
              </a:rPr>
              <a:t> همدیگر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تدوین برنامه منظم برای ارائه فید بک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تنظیم برنامه </a:t>
            </a:r>
            <a:r>
              <a:rPr lang="fa-IR" sz="2800" dirty="0">
                <a:solidFill>
                  <a:srgbClr val="00B0F0"/>
                </a:solidFill>
              </a:rPr>
              <a:t>ثبت </a:t>
            </a:r>
            <a:r>
              <a:rPr lang="fa-IR" sz="2800" dirty="0" smtClean="0">
                <a:solidFill>
                  <a:srgbClr val="00B0F0"/>
                </a:solidFill>
              </a:rPr>
              <a:t>اطلاعات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پیش بینی فید </a:t>
            </a:r>
            <a:r>
              <a:rPr lang="fa-IR" sz="2800" dirty="0">
                <a:solidFill>
                  <a:srgbClr val="00B0F0"/>
                </a:solidFill>
              </a:rPr>
              <a:t>بک های آنلاین </a:t>
            </a:r>
            <a:endParaRPr lang="fa-IR" sz="28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>
                <a:solidFill>
                  <a:srgbClr val="00B0F0"/>
                </a:solidFill>
              </a:rPr>
              <a:t>برنامه بازخورد </a:t>
            </a:r>
            <a:r>
              <a:rPr lang="fa-IR" sz="2800" dirty="0" smtClean="0">
                <a:solidFill>
                  <a:srgbClr val="00B0F0"/>
                </a:solidFill>
              </a:rPr>
              <a:t> به مراکز </a:t>
            </a:r>
            <a:r>
              <a:rPr lang="fa-IR" sz="2800" dirty="0">
                <a:solidFill>
                  <a:srgbClr val="00B0F0"/>
                </a:solidFill>
              </a:rPr>
              <a:t>ارجاع و </a:t>
            </a:r>
            <a:r>
              <a:rPr lang="fa-IR" sz="2800" dirty="0" smtClean="0">
                <a:solidFill>
                  <a:srgbClr val="00B0F0"/>
                </a:solidFill>
              </a:rPr>
              <a:t>مشاوره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8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b="1" dirty="0" smtClean="0">
                <a:solidFill>
                  <a:srgbClr val="7030A0"/>
                </a:solidFill>
              </a:rPr>
              <a:t>کارگروهی دوم : اصول و مبانی 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7800"/>
            <a:ext cx="7520940" cy="4614372"/>
          </a:xfrm>
        </p:spPr>
        <p:txBody>
          <a:bodyPr>
            <a:normAutofit/>
          </a:bodyPr>
          <a:lstStyle/>
          <a:p>
            <a:pPr algn="r" rtl="1"/>
            <a:r>
              <a:rPr lang="ar-SA" sz="2800" dirty="0">
                <a:solidFill>
                  <a:srgbClr val="7030A0"/>
                </a:solidFill>
              </a:rPr>
              <a:t>بعنوان مربیان  برنامه خود مراقبتی در سازمان ، مسئولیت آموزش و تربیت سایر رده </a:t>
            </a:r>
            <a:r>
              <a:rPr lang="fa-IR" sz="2800" dirty="0" smtClean="0">
                <a:solidFill>
                  <a:srgbClr val="7030A0"/>
                </a:solidFill>
              </a:rPr>
              <a:t>ه</a:t>
            </a:r>
            <a:r>
              <a:rPr lang="ar-SA" sz="2800" dirty="0" smtClean="0">
                <a:solidFill>
                  <a:srgbClr val="7030A0"/>
                </a:solidFill>
              </a:rPr>
              <a:t>ای </a:t>
            </a:r>
            <a:r>
              <a:rPr lang="ar-SA" sz="2800" dirty="0">
                <a:solidFill>
                  <a:srgbClr val="7030A0"/>
                </a:solidFill>
              </a:rPr>
              <a:t>پرسنلی به شما واگذار شده است  در مورد اصول و مبانی آمورش برنامه های خود مراقبتی که در موفقیت برنامه نقش اساسی دارد  بحث و تبادل نظر کنید ( حداقل 5 مورد ) 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520940" cy="3579849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ارزیابی  عملکرد ، مشکلات و اهداف افراد ، رفتار های خود مراقبتی و موانع انجام این رفتار ها </a:t>
            </a:r>
          </a:p>
          <a:p>
            <a:pPr lvl="5" algn="r" rtl="1">
              <a:buFont typeface="Wingdings" pitchFamily="2" charset="2"/>
              <a:buChar char="v"/>
            </a:pPr>
            <a:endParaRPr lang="fa-IR" sz="2200" dirty="0">
              <a:solidFill>
                <a:srgbClr val="00B0F0"/>
              </a:solidFill>
            </a:endParaRPr>
          </a:p>
          <a:p>
            <a:pPr lvl="5" algn="r" rtl="1">
              <a:buFont typeface="Wingdings" pitchFamily="2" charset="2"/>
              <a:buChar char="v"/>
            </a:pPr>
            <a:r>
              <a:rPr lang="fa-IR" sz="2200" dirty="0" smtClean="0">
                <a:solidFill>
                  <a:srgbClr val="00B0F0"/>
                </a:solidFill>
              </a:rPr>
              <a:t>تمرکز بر رفتار های خاص </a:t>
            </a:r>
          </a:p>
          <a:p>
            <a:pPr lvl="5" algn="r" rtl="1">
              <a:buFont typeface="Wingdings" pitchFamily="2" charset="2"/>
              <a:buChar char="v"/>
            </a:pPr>
            <a:r>
              <a:rPr lang="fa-IR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حل مسئله مبتنی </a:t>
            </a:r>
            <a:r>
              <a:rPr lang="fa-IR" sz="2200" dirty="0" smtClean="0">
                <a:solidFill>
                  <a:srgbClr val="00B0F0"/>
                </a:solidFill>
              </a:rPr>
              <a:t>بر نیاز </a:t>
            </a:r>
          </a:p>
          <a:p>
            <a:pPr lvl="5" algn="r" rtl="1">
              <a:buFont typeface="Wingdings" pitchFamily="2" charset="2"/>
              <a:buChar char="v"/>
            </a:pPr>
            <a:r>
              <a:rPr lang="fa-IR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برنامه ریزی </a:t>
            </a:r>
            <a:r>
              <a:rPr lang="fa-IR" sz="2200" dirty="0" smtClean="0">
                <a:solidFill>
                  <a:srgbClr val="00B0F0"/>
                </a:solidFill>
              </a:rPr>
              <a:t>مبتنی بر نیاز</a:t>
            </a:r>
            <a:endParaRPr lang="en-US" sz="22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46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 smtClean="0">
                <a:solidFill>
                  <a:srgbClr val="00B0F0"/>
                </a:solidFill>
              </a:rPr>
              <a:t>تصمیم گیریهای مشترک</a:t>
            </a:r>
          </a:p>
          <a:p>
            <a:pPr lvl="3" algn="r" rtl="1">
              <a:buFont typeface="Wingdings" pitchFamily="2" charset="2"/>
              <a:buChar char="v"/>
            </a:pPr>
            <a:r>
              <a:rPr lang="fa-IR" sz="3600" dirty="0" smtClean="0">
                <a:solidFill>
                  <a:srgbClr val="00B0F0"/>
                </a:solidFill>
              </a:rPr>
              <a:t>دادن اطلاعات صرف با</a:t>
            </a:r>
            <a:r>
              <a:rPr lang="fa-IR" sz="3400" dirty="0" smtClean="0">
                <a:solidFill>
                  <a:srgbClr val="00B0F0"/>
                </a:solidFill>
              </a:rPr>
              <a:t>عث تغییر رفتار نمی شود</a:t>
            </a:r>
          </a:p>
          <a:p>
            <a:pPr lvl="3" algn="r" rtl="1">
              <a:buFont typeface="Wingdings" pitchFamily="2" charset="2"/>
              <a:buChar char="v"/>
            </a:pPr>
            <a:r>
              <a:rPr lang="fa-IR" sz="3400" dirty="0" smtClean="0">
                <a:solidFill>
                  <a:srgbClr val="00B0F0"/>
                </a:solidFill>
              </a:rPr>
              <a:t>آموزش مبتنی بر </a:t>
            </a:r>
            <a:r>
              <a:rPr lang="fa-IR" sz="3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مهارت تصمیم گیری </a:t>
            </a:r>
          </a:p>
          <a:p>
            <a:pPr marL="1627632" lvl="8" indent="0" algn="ctr">
              <a:buNone/>
            </a:pPr>
            <a:endParaRPr lang="en-US" sz="3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</a:t>
            </a:r>
            <a:r>
              <a:rPr lang="fa-IR" sz="2800" b="1" dirty="0" smtClean="0"/>
              <a:t>خود</a:t>
            </a:r>
            <a:r>
              <a:rPr lang="fa-IR" sz="2400" b="1" dirty="0" smtClean="0"/>
              <a:t>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3665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520940" cy="3579849"/>
          </a:xfrm>
        </p:spPr>
        <p:txBody>
          <a:bodyPr>
            <a:normAutofit/>
          </a:bodyPr>
          <a:lstStyle/>
          <a:p>
            <a:pPr algn="ctr" rtl="1"/>
            <a:endParaRPr lang="fa-IR" sz="4400" dirty="0" smtClean="0">
              <a:solidFill>
                <a:srgbClr val="00B0F0"/>
              </a:solidFill>
            </a:endParaRPr>
          </a:p>
          <a:p>
            <a:pPr algn="ctr" rtl="1"/>
            <a:r>
              <a:rPr lang="fa-IR" sz="4400" dirty="0" smtClean="0">
                <a:solidFill>
                  <a:srgbClr val="00B0F0"/>
                </a:solidFill>
              </a:rPr>
              <a:t>استفاده از رویکرد های غیر قضاوتی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 </a:t>
            </a:r>
            <a:r>
              <a:rPr lang="fa-IR" sz="3600" dirty="0" smtClean="0">
                <a:solidFill>
                  <a:srgbClr val="00B0F0"/>
                </a:solidFill>
              </a:rPr>
              <a:t>کنترل نگرش منفی </a:t>
            </a:r>
          </a:p>
          <a:p>
            <a:pPr lvl="3"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rgbClr val="00B0F0"/>
                </a:solidFill>
              </a:rPr>
              <a:t>آموزش مبتنی بر </a:t>
            </a:r>
            <a:r>
              <a:rPr lang="fa-IR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خود انگیزشی </a:t>
            </a:r>
            <a:endParaRPr lang="en-US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8241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520940" cy="3579849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الویت بندی و هدف گذاری 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مهارتهای الویت بندی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000" dirty="0" smtClean="0">
                <a:solidFill>
                  <a:srgbClr val="00B0F0"/>
                </a:solidFill>
              </a:rPr>
              <a:t>اهداف واقع بینانه 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079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520940" cy="3579849"/>
          </a:xfrm>
        </p:spPr>
        <p:txBody>
          <a:bodyPr>
            <a:normAutofit/>
          </a:bodyPr>
          <a:lstStyle/>
          <a:p>
            <a:pPr algn="r"/>
            <a:r>
              <a:rPr lang="fa-IR" sz="5400" dirty="0" smtClean="0">
                <a:solidFill>
                  <a:srgbClr val="00B0F0"/>
                </a:solidFill>
              </a:rPr>
              <a:t>حل مسئله مشارکتی</a:t>
            </a:r>
          </a:p>
          <a:p>
            <a:pPr marL="2135124" lvl="8" indent="-685800" algn="r" rtl="1">
              <a:buFont typeface="Wingdings" pitchFamily="2" charset="2"/>
              <a:buChar char="v"/>
            </a:pPr>
            <a:r>
              <a:rPr lang="fa-IR" sz="5200" dirty="0" smtClean="0">
                <a:solidFill>
                  <a:srgbClr val="00B0F0"/>
                </a:solidFill>
              </a:rPr>
              <a:t>آشنائی با </a:t>
            </a:r>
            <a:r>
              <a:rPr lang="fa-IR" sz="5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مهارتهای حل مسئله  </a:t>
            </a:r>
            <a:endParaRPr lang="en-US" sz="5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3736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3579849"/>
          </a:xfrm>
        </p:spPr>
        <p:txBody>
          <a:bodyPr>
            <a:normAutofit/>
          </a:bodyPr>
          <a:lstStyle/>
          <a:p>
            <a:pPr algn="r"/>
            <a:r>
              <a:rPr lang="fa-IR" sz="4400" dirty="0" smtClean="0">
                <a:solidFill>
                  <a:srgbClr val="00B0F0"/>
                </a:solidFill>
              </a:rPr>
              <a:t>تنوع و تکثر درنیروی انسانی مرتبط</a:t>
            </a:r>
          </a:p>
          <a:p>
            <a:pPr lvl="6" algn="r" rtl="1">
              <a:buFont typeface="Wingdings" pitchFamily="2" charset="2"/>
              <a:buChar char="v"/>
            </a:pPr>
            <a:r>
              <a:rPr lang="fa-IR" sz="4200" dirty="0" smtClean="0">
                <a:solidFill>
                  <a:srgbClr val="00B0F0"/>
                </a:solidFill>
              </a:rPr>
              <a:t>افراد حرفه ای و غیر حرفه ای </a:t>
            </a:r>
          </a:p>
          <a:p>
            <a:pPr lvl="6" algn="r" rtl="1">
              <a:buFont typeface="Wingdings" pitchFamily="2" charset="2"/>
              <a:buChar char="v"/>
            </a:pPr>
            <a:r>
              <a:rPr lang="fa-IR" sz="4200" dirty="0" smtClean="0">
                <a:solidFill>
                  <a:srgbClr val="00B0F0"/>
                </a:solidFill>
              </a:rPr>
              <a:t>مشخص شدن نقشها و وظایف </a:t>
            </a:r>
          </a:p>
          <a:p>
            <a:pPr lvl="6" algn="r" rtl="1">
              <a:buFont typeface="Wingdings" pitchFamily="2" charset="2"/>
              <a:buChar char="v"/>
            </a:pPr>
            <a:r>
              <a:rPr lang="fa-IR" sz="4200" dirty="0" smtClean="0">
                <a:solidFill>
                  <a:srgbClr val="00B0F0"/>
                </a:solidFill>
              </a:rPr>
              <a:t>آموزش های ویژه</a:t>
            </a:r>
            <a:endParaRPr lang="en-US" sz="42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/>
              <a:t>اصول خود </a:t>
            </a:r>
            <a:r>
              <a:rPr lang="fa-IR" sz="2400" b="1" dirty="0" smtClean="0"/>
              <a:t>مراقبتی</a:t>
            </a:r>
            <a:r>
              <a:rPr lang="fa-IR" sz="2000" b="1" dirty="0" smtClean="0"/>
              <a:t> </a:t>
            </a:r>
            <a:endParaRPr lang="en-US" sz="2000" b="1" dirty="0"/>
          </a:p>
        </p:txBody>
      </p:sp>
      <p:sp>
        <p:nvSpPr>
          <p:cNvPr id="2" name="Cloud Callout 1"/>
          <p:cNvSpPr/>
          <p:nvPr/>
        </p:nvSpPr>
        <p:spPr>
          <a:xfrm rot="2108320">
            <a:off x="5800528" y="14407"/>
            <a:ext cx="1798222" cy="2057400"/>
          </a:xfrm>
          <a:prstGeom prst="cloudCallou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کار تیمی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4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fa-IR" sz="4400" dirty="0" smtClean="0">
                <a:solidFill>
                  <a:srgbClr val="00B0F0"/>
                </a:solidFill>
              </a:rPr>
              <a:t> تنوع در مداخلات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گروهی 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فردی 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تلفنی 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خود اموزی      </a:t>
            </a:r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0899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520940" cy="3579849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fa-IR" sz="4800" dirty="0" smtClean="0">
                <a:solidFill>
                  <a:srgbClr val="00B0F0"/>
                </a:solidFill>
              </a:rPr>
              <a:t>افزایش خود کار امدی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4800" dirty="0" smtClean="0">
                <a:solidFill>
                  <a:srgbClr val="00B0F0"/>
                </a:solidFill>
              </a:rPr>
              <a:t> </a:t>
            </a:r>
            <a:r>
              <a:rPr lang="fa-IR" sz="3600" dirty="0" smtClean="0">
                <a:solidFill>
                  <a:srgbClr val="00B0F0"/>
                </a:solidFill>
              </a:rPr>
              <a:t>اعتقادات مردم در مورد توانائی خود برای ایجاد سطح معینی از عملکرد 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3600" dirty="0" smtClean="0">
                <a:solidFill>
                  <a:srgbClr val="00B0F0"/>
                </a:solidFill>
              </a:rPr>
              <a:t>اعتقاد به اینکه « عمل کردن « بیشن از حوادث زندگی را تحت  تاثیر قرار می دهد</a:t>
            </a:r>
          </a:p>
          <a:p>
            <a:pPr lvl="4" algn="r" rtl="1">
              <a:buFont typeface="Wingdings" pitchFamily="2" charset="2"/>
              <a:buChar char="v"/>
            </a:pPr>
            <a:r>
              <a:rPr lang="fa-IR" sz="3600" dirty="0" smtClean="0">
                <a:solidFill>
                  <a:srgbClr val="00B0F0"/>
                </a:solidFill>
              </a:rPr>
              <a:t>قدرتمندترین جز ء </a:t>
            </a:r>
            <a:r>
              <a:rPr lang="fa-IR" sz="39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یادگیری در حد تسلط </a:t>
            </a:r>
            <a:r>
              <a:rPr lang="fa-IR" sz="3600" dirty="0" smtClean="0">
                <a:solidFill>
                  <a:srgbClr val="00B0F0"/>
                </a:solidFill>
              </a:rPr>
              <a:t>است  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1543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اهداف اولیه  کارگاه </a:t>
            </a:r>
            <a:endParaRPr lang="en-US" b="1" i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520940" cy="3579849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rgbClr val="00B0F0"/>
                </a:solidFill>
              </a:rPr>
              <a:t>آشنائی مربیان  با مبانی خود مراقبتی </a:t>
            </a:r>
          </a:p>
          <a:p>
            <a:pPr algn="r" rtl="1">
              <a:buFont typeface="Wingdings" pitchFamily="2" charset="2"/>
              <a:buChar char="v"/>
            </a:pPr>
            <a:endParaRPr lang="fa-IR" sz="3200" dirty="0">
              <a:solidFill>
                <a:srgbClr val="00B0F0"/>
              </a:solidFill>
            </a:endParaRPr>
          </a:p>
          <a:p>
            <a:pPr marL="0" indent="0" algn="r" rtl="1"/>
            <a:endParaRPr lang="fa-IR" sz="32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rgbClr val="00B0F0"/>
                </a:solidFill>
              </a:rPr>
              <a:t>انتقال مبانی خود مراقبتی به دانش آموزان </a:t>
            </a:r>
          </a:p>
          <a:p>
            <a:pPr algn="r" rtl="1">
              <a:buFont typeface="Wingdings" pitchFamily="2" charset="2"/>
              <a:buChar char="v"/>
            </a:pP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8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algn="r">
              <a:buNone/>
            </a:pPr>
            <a:r>
              <a:rPr lang="fa-IR" sz="5400" dirty="0" smtClean="0">
                <a:solidFill>
                  <a:srgbClr val="00B0F0"/>
                </a:solidFill>
              </a:rPr>
              <a:t>پی گیری فعال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فید بک مثبت  </a:t>
            </a:r>
          </a:p>
          <a:p>
            <a:pPr lvl="1" algn="r" rtl="1">
              <a:buFont typeface="Wingdings" pitchFamily="2" charset="2"/>
              <a:buChar char="v"/>
            </a:pPr>
            <a:endParaRPr lang="fa-IR" sz="4400" dirty="0">
              <a:solidFill>
                <a:srgbClr val="00B0F0"/>
              </a:solidFill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4400" dirty="0" smtClean="0">
                <a:solidFill>
                  <a:srgbClr val="00B0F0"/>
                </a:solidFill>
              </a:rPr>
              <a:t>فید بک منفی </a:t>
            </a:r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 smtClean="0"/>
              <a:t>اصول خود مراقبتی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393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3600"/>
            <a:ext cx="7520940" cy="3579849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solidFill>
                  <a:srgbClr val="00B0F0"/>
                </a:solidFill>
              </a:rPr>
              <a:t>خود مراقبتی مبتنی بر دستورالعمل</a:t>
            </a:r>
          </a:p>
          <a:p>
            <a:pPr marL="402336" lvl="1" indent="-571500" algn="r" rtl="1">
              <a:buFont typeface="Wingdings" pitchFamily="2" charset="2"/>
              <a:buChar char="v"/>
            </a:pPr>
            <a:r>
              <a:rPr lang="fa-IR" sz="3600" dirty="0" smtClean="0">
                <a:solidFill>
                  <a:srgbClr val="00B0F0"/>
                </a:solidFill>
              </a:rPr>
              <a:t>مسائل مشترک  ، راه حل های مشترک </a:t>
            </a:r>
          </a:p>
          <a:p>
            <a:pPr marL="402336" lvl="1" indent="-571500" algn="r" rtl="1">
              <a:buFont typeface="Wingdings" pitchFamily="2" charset="2"/>
              <a:buChar char="v"/>
            </a:pPr>
            <a:endParaRPr lang="fa-IR" sz="3600" dirty="0">
              <a:solidFill>
                <a:srgbClr val="00B0F0"/>
              </a:solidFill>
            </a:endParaRPr>
          </a:p>
          <a:p>
            <a:pPr marL="402336" lvl="1" indent="-571500" algn="r" rtl="1">
              <a:buFont typeface="Wingdings" pitchFamily="2" charset="2"/>
              <a:buChar char="v"/>
            </a:pPr>
            <a:r>
              <a:rPr lang="fa-IR" sz="3600" dirty="0" smtClean="0">
                <a:solidFill>
                  <a:srgbClr val="00B0F0"/>
                </a:solidFill>
              </a:rPr>
              <a:t>انعطاف پذیری در مورد تفاوت های فردی 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اصول خود مراقبتی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18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7520940" cy="3579849"/>
          </a:xfrm>
        </p:spPr>
        <p:txBody>
          <a:bodyPr>
            <a:normAutofit/>
          </a:bodyPr>
          <a:lstStyle/>
          <a:p>
            <a:pPr algn="ctr"/>
            <a:r>
              <a:rPr lang="fa-IR" sz="3600" dirty="0" smtClean="0">
                <a:solidFill>
                  <a:srgbClr val="00B0F0"/>
                </a:solidFill>
              </a:rPr>
              <a:t>استفاده از برنامه ها و منابع اجتماعی 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اصول خود مراقبتی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5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520940" cy="3579849"/>
          </a:xfrm>
        </p:spPr>
        <p:txBody>
          <a:bodyPr>
            <a:normAutofit/>
          </a:bodyPr>
          <a:lstStyle/>
          <a:p>
            <a:pPr algn="r"/>
            <a:r>
              <a:rPr lang="fa-IR" sz="4000" dirty="0" smtClean="0">
                <a:solidFill>
                  <a:srgbClr val="00B0F0"/>
                </a:solidFill>
              </a:rPr>
              <a:t>استفاده از روشهای ترکیبی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fa-IR" sz="4000" dirty="0" smtClean="0">
                <a:solidFill>
                  <a:srgbClr val="00B0F0"/>
                </a:solidFill>
              </a:rPr>
              <a:t>تنوع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fa-IR" sz="4000" dirty="0" smtClean="0">
                <a:solidFill>
                  <a:srgbClr val="00B0F0"/>
                </a:solidFill>
              </a:rPr>
              <a:t>جذابیت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fa-IR" sz="4000" dirty="0" smtClean="0">
                <a:solidFill>
                  <a:srgbClr val="00B0F0"/>
                </a:solidFill>
              </a:rPr>
              <a:t>تداوم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fa-IR" sz="4000" dirty="0" smtClean="0">
                <a:solidFill>
                  <a:srgbClr val="00B0F0"/>
                </a:solidFill>
              </a:rPr>
              <a:t>ارضا ء حس پویائی و کنجکاوی </a:t>
            </a:r>
            <a:endParaRPr lang="en-US" sz="40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76200"/>
            <a:ext cx="1981200" cy="17526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 smtClean="0"/>
              <a:t>اصول خود مراقبتی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02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200" b="1" dirty="0" smtClean="0">
                <a:solidFill>
                  <a:srgbClr val="FF9900"/>
                </a:solidFill>
              </a:rPr>
              <a:t>نکاتی در مورد آموزش نوجوانان</a:t>
            </a:r>
            <a:endParaRPr lang="en-US" sz="32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برخورد نباید قضاوتی باشد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با مشکلات و احساسات انها همدلی شود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رفتار ها واقعی و به دور از تظاهر باشد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آموزش و یادگیری مشارکتی باشد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رفتار ها حمایتی باشد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شنیدن فعال باشد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واکنشها سنجیده باشد 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b="1" dirty="0" smtClean="0">
                <a:solidFill>
                  <a:srgbClr val="FF9900"/>
                </a:solidFill>
              </a:rPr>
              <a:t>مهارت های خود مراقبتی </a:t>
            </a:r>
            <a:endParaRPr lang="en-US" sz="36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خود مدیریتی </a:t>
            </a:r>
          </a:p>
          <a:p>
            <a:pPr algn="r" rtl="1">
              <a:buFont typeface="Wingdings" pitchFamily="2" charset="2"/>
              <a:buChar char="v"/>
            </a:pPr>
            <a:endParaRPr lang="fa-IR" sz="28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مهارتهای ارتباطی</a:t>
            </a:r>
          </a:p>
          <a:p>
            <a:pPr algn="r" rtl="1">
              <a:buFont typeface="Wingdings" pitchFamily="2" charset="2"/>
              <a:buChar char="v"/>
            </a:pPr>
            <a:endParaRPr lang="fa-IR" sz="28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مهارت تشخیص نیاز های فردی</a:t>
            </a:r>
          </a:p>
          <a:p>
            <a:pPr algn="r" rtl="1">
              <a:buFont typeface="Wingdings" pitchFamily="2" charset="2"/>
              <a:buChar char="v"/>
            </a:pPr>
            <a:endParaRPr lang="fa-IR" sz="28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800" dirty="0" smtClean="0">
                <a:solidFill>
                  <a:srgbClr val="00B0F0"/>
                </a:solidFill>
              </a:rPr>
              <a:t>مهارت استفاده از تکنولوژی و ابزار ها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6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مهارت حل مسئله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مهارت تصمیم گیری 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مهارت کارتیمی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مهارت برنامه ریزی 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92440" cy="548640"/>
          </a:xfrm>
        </p:spPr>
        <p:txBody>
          <a:bodyPr/>
          <a:lstStyle/>
          <a:p>
            <a:pPr algn="r" rtl="1"/>
            <a:r>
              <a:rPr lang="fa-IR" sz="3200" b="1" dirty="0" smtClean="0">
                <a:solidFill>
                  <a:srgbClr val="7030A0"/>
                </a:solidFill>
              </a:rPr>
              <a:t/>
            </a:r>
            <a:br>
              <a:rPr lang="fa-IR" sz="3200" b="1" dirty="0" smtClean="0">
                <a:solidFill>
                  <a:srgbClr val="7030A0"/>
                </a:solidFill>
              </a:rPr>
            </a:br>
            <a:r>
              <a:rPr lang="fa-IR" sz="3200" b="1" dirty="0" smtClean="0">
                <a:solidFill>
                  <a:srgbClr val="7030A0"/>
                </a:solidFill>
              </a:rPr>
              <a:t>کارگروهی سوم :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Autofit/>
          </a:bodyPr>
          <a:lstStyle/>
          <a:p>
            <a:pPr algn="r" rtl="1"/>
            <a:endParaRPr lang="en-US" sz="3200" dirty="0">
              <a:solidFill>
                <a:srgbClr val="7030A0"/>
              </a:solidFill>
            </a:endParaRPr>
          </a:p>
          <a:p>
            <a:pPr algn="r" rtl="1"/>
            <a:r>
              <a:rPr lang="fa-IR" sz="3200" dirty="0" smtClean="0">
                <a:solidFill>
                  <a:srgbClr val="7030A0"/>
                </a:solidFill>
              </a:rPr>
              <a:t>با استفاده از چک لیستهای ضمیمه سلامتی خود را ارزیابی کنید </a:t>
            </a:r>
            <a:r>
              <a:rPr lang="ar-SA" sz="3200" dirty="0">
                <a:solidFill>
                  <a:srgbClr val="7030A0"/>
                </a:solidFill>
              </a:rPr>
              <a:t> </a:t>
            </a:r>
            <a:endParaRPr lang="en-US" sz="3200" dirty="0">
              <a:solidFill>
                <a:srgbClr val="7030A0"/>
              </a:solidFill>
            </a:endParaRPr>
          </a:p>
          <a:p>
            <a:pPr algn="r" rtl="1"/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0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905000"/>
            <a:ext cx="7520940" cy="548640"/>
          </a:xfrm>
        </p:spPr>
        <p:txBody>
          <a:bodyPr/>
          <a:lstStyle/>
          <a:p>
            <a:pPr algn="ctr"/>
            <a:r>
              <a:rPr lang="fa-IR" sz="4000" b="1" dirty="0" smtClean="0">
                <a:solidFill>
                  <a:srgbClr val="FF9900"/>
                </a:solidFill>
              </a:rPr>
              <a:t>ابزار های خود مراقبتی</a:t>
            </a:r>
            <a:r>
              <a:rPr lang="en-US" sz="4000" b="1" dirty="0" smtClean="0">
                <a:solidFill>
                  <a:srgbClr val="FF9900"/>
                </a:solidFill>
              </a:rPr>
              <a:t/>
            </a:r>
            <a:br>
              <a:rPr lang="en-US" sz="4000" b="1" dirty="0" smtClean="0">
                <a:solidFill>
                  <a:srgbClr val="FF9900"/>
                </a:solidFill>
              </a:rPr>
            </a:br>
            <a:r>
              <a:rPr lang="en-US" sz="4000" b="1" dirty="0">
                <a:solidFill>
                  <a:srgbClr val="FF9900"/>
                </a:solidFill>
              </a:rPr>
              <a:t/>
            </a:r>
            <a:br>
              <a:rPr lang="en-US" sz="4000" b="1" dirty="0">
                <a:solidFill>
                  <a:srgbClr val="FF9900"/>
                </a:solidFill>
              </a:rPr>
            </a:br>
            <a:r>
              <a:rPr lang="fa-IR" sz="4000" b="1" dirty="0" smtClean="0">
                <a:solidFill>
                  <a:srgbClr val="FF9900"/>
                </a:solidFill>
              </a:rPr>
              <a:t>(سلامت )</a:t>
            </a:r>
            <a:r>
              <a:rPr lang="en-US" sz="4000" b="1" dirty="0" smtClean="0">
                <a:solidFill>
                  <a:srgbClr val="FF9900"/>
                </a:solidFill>
              </a:rPr>
              <a:t/>
            </a:r>
            <a:br>
              <a:rPr lang="en-US" sz="4000" b="1" dirty="0" smtClean="0">
                <a:solidFill>
                  <a:srgbClr val="FF9900"/>
                </a:solidFill>
              </a:rPr>
            </a:br>
            <a:endParaRPr lang="en-US" sz="4000" b="1" dirty="0">
              <a:solidFill>
                <a:srgbClr val="FF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Action Button: Forward or Next 2">
            <a:hlinkClick r:id="rId2" action="ppaction://hlinkfile" highlightClick="1"/>
          </p:cNvPr>
          <p:cNvSpPr/>
          <p:nvPr/>
        </p:nvSpPr>
        <p:spPr>
          <a:xfrm>
            <a:off x="1295400" y="5181600"/>
            <a:ext cx="457200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2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828800"/>
            <a:ext cx="7520940" cy="548640"/>
          </a:xfrm>
        </p:spPr>
        <p:txBody>
          <a:bodyPr/>
          <a:lstStyle/>
          <a:p>
            <a:pPr algn="ctr"/>
            <a:r>
              <a:rPr lang="fa-IR" sz="4800" b="1" dirty="0">
                <a:solidFill>
                  <a:srgbClr val="FF9900"/>
                </a:solidFill>
              </a:rPr>
              <a:t>ابزار های خود </a:t>
            </a:r>
            <a:r>
              <a:rPr lang="fa-IR" sz="4800" b="1" dirty="0" smtClean="0">
                <a:solidFill>
                  <a:srgbClr val="FF9900"/>
                </a:solidFill>
              </a:rPr>
              <a:t>مراقبتی</a:t>
            </a:r>
            <a:br>
              <a:rPr lang="fa-IR" sz="4800" b="1" dirty="0" smtClean="0">
                <a:solidFill>
                  <a:srgbClr val="FF9900"/>
                </a:solidFill>
              </a:rPr>
            </a:br>
            <a:r>
              <a:rPr lang="fa-IR" sz="4800" b="1" dirty="0">
                <a:solidFill>
                  <a:srgbClr val="FF9900"/>
                </a:solidFill>
              </a:rPr>
              <a:t/>
            </a:r>
            <a:br>
              <a:rPr lang="fa-IR" sz="4800" b="1" dirty="0">
                <a:solidFill>
                  <a:srgbClr val="FF9900"/>
                </a:solidFill>
              </a:rPr>
            </a:br>
            <a:r>
              <a:rPr lang="fa-IR" sz="3600" b="1" dirty="0" smtClean="0">
                <a:solidFill>
                  <a:srgbClr val="FF9900"/>
                </a:solidFill>
              </a:rPr>
              <a:t>(مهارت )</a:t>
            </a:r>
            <a:endParaRPr lang="en-US" sz="4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Action Button: Forward or Next 6">
            <a:hlinkClick r:id="rId2" action="ppaction://hlinkfile" highlightClick="1"/>
          </p:cNvPr>
          <p:cNvSpPr/>
          <p:nvPr/>
        </p:nvSpPr>
        <p:spPr>
          <a:xfrm>
            <a:off x="1524000" y="5029200"/>
            <a:ext cx="685800" cy="685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6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اهداف نهائی کارگاه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sz="2400" dirty="0" smtClean="0">
                <a:solidFill>
                  <a:srgbClr val="FF9900"/>
                </a:solidFill>
              </a:rPr>
              <a:t>دانش آموزان بتوانند :</a:t>
            </a:r>
          </a:p>
          <a:p>
            <a:pPr algn="r" rtl="1">
              <a:buFont typeface="Wingdings" pitchFamily="2" charset="2"/>
              <a:buChar char="v"/>
            </a:pPr>
            <a:endParaRPr lang="fa-IR" sz="2400" dirty="0"/>
          </a:p>
          <a:p>
            <a:pPr lvl="0" algn="r" rtl="1">
              <a:buFont typeface="Wingdings" pitchFamily="2" charset="2"/>
              <a:buChar char="v"/>
            </a:pPr>
            <a:r>
              <a:rPr lang="fa-IR" sz="2400" dirty="0">
                <a:solidFill>
                  <a:srgbClr val="00B0F0"/>
                </a:solidFill>
              </a:rPr>
              <a:t>از سلامت جسمی خود حفاظت </a:t>
            </a:r>
            <a:r>
              <a:rPr lang="fa-IR" sz="2400" dirty="0" smtClean="0">
                <a:solidFill>
                  <a:srgbClr val="00B0F0"/>
                </a:solidFill>
              </a:rPr>
              <a:t>کنند</a:t>
            </a:r>
            <a:endParaRPr lang="en-US" sz="2400" dirty="0">
              <a:solidFill>
                <a:srgbClr val="00B0F0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fa-IR" sz="2400" dirty="0">
                <a:solidFill>
                  <a:srgbClr val="00B0F0"/>
                </a:solidFill>
              </a:rPr>
              <a:t>تا آنجا که می </a:t>
            </a:r>
            <a:r>
              <a:rPr lang="fa-IR" sz="2400" dirty="0" smtClean="0">
                <a:solidFill>
                  <a:srgbClr val="00B0F0"/>
                </a:solidFill>
              </a:rPr>
              <a:t>توانند </a:t>
            </a:r>
            <a:r>
              <a:rPr lang="fa-IR" sz="2400" dirty="0">
                <a:solidFill>
                  <a:srgbClr val="00B0F0"/>
                </a:solidFill>
              </a:rPr>
              <a:t>از </a:t>
            </a:r>
            <a:r>
              <a:rPr lang="fa-IR" sz="2400" dirty="0" smtClean="0">
                <a:solidFill>
                  <a:srgbClr val="00B0F0"/>
                </a:solidFill>
              </a:rPr>
              <a:t>استرسها خودرا </a:t>
            </a:r>
            <a:r>
              <a:rPr lang="fa-IR" sz="2400" dirty="0">
                <a:solidFill>
                  <a:srgbClr val="00B0F0"/>
                </a:solidFill>
              </a:rPr>
              <a:t>دور نگه </a:t>
            </a:r>
            <a:r>
              <a:rPr lang="fa-IR" sz="2400" dirty="0" smtClean="0">
                <a:solidFill>
                  <a:srgbClr val="00B0F0"/>
                </a:solidFill>
              </a:rPr>
              <a:t>دارند</a:t>
            </a:r>
            <a:endParaRPr lang="en-US" sz="2400" dirty="0">
              <a:solidFill>
                <a:srgbClr val="00B0F0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fa-IR" sz="2400" dirty="0">
                <a:solidFill>
                  <a:srgbClr val="00B0F0"/>
                </a:solidFill>
              </a:rPr>
              <a:t>به نیازهای معنوی و هیجانات خود احترام </a:t>
            </a:r>
            <a:r>
              <a:rPr lang="fa-IR" sz="2400" dirty="0" smtClean="0">
                <a:solidFill>
                  <a:srgbClr val="00B0F0"/>
                </a:solidFill>
              </a:rPr>
              <a:t>بگذارند</a:t>
            </a:r>
            <a:endParaRPr lang="en-US" sz="2400" dirty="0">
              <a:solidFill>
                <a:srgbClr val="00B0F0"/>
              </a:solidFill>
            </a:endParaRPr>
          </a:p>
          <a:p>
            <a:pPr lvl="0" algn="r" rtl="1">
              <a:buFont typeface="Wingdings" pitchFamily="2" charset="2"/>
              <a:buChar char="v"/>
            </a:pPr>
            <a:r>
              <a:rPr lang="fa-IR" sz="2400" dirty="0">
                <a:solidFill>
                  <a:srgbClr val="00B0F0"/>
                </a:solidFill>
              </a:rPr>
              <a:t>روابط خود را با خود و دیگران  متعادل </a:t>
            </a:r>
            <a:r>
              <a:rPr lang="fa-IR" sz="2400" dirty="0" smtClean="0">
                <a:solidFill>
                  <a:srgbClr val="00B0F0"/>
                </a:solidFill>
              </a:rPr>
              <a:t>کنند.</a:t>
            </a:r>
            <a:endParaRPr lang="en-US" sz="24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400" dirty="0">
                <a:solidFill>
                  <a:srgbClr val="00B0F0"/>
                </a:solidFill>
              </a:rPr>
              <a:t>بین زندگی و درس و کار تعادل ایجاد </a:t>
            </a:r>
            <a:r>
              <a:rPr lang="fa-IR" sz="2400" dirty="0" smtClean="0">
                <a:solidFill>
                  <a:srgbClr val="00B0F0"/>
                </a:solidFill>
              </a:rPr>
              <a:t>کنند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برای سلامت خود برنامه ریزی کنند </a:t>
            </a:r>
            <a:endParaRPr lang="en-US" sz="2400" dirty="0" smtClean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8092440" cy="548640"/>
          </a:xfrm>
        </p:spPr>
        <p:txBody>
          <a:bodyPr/>
          <a:lstStyle/>
          <a:p>
            <a:pPr algn="r" rtl="1"/>
            <a:r>
              <a:rPr lang="fa-IR" sz="3200" b="1" dirty="0" smtClean="0">
                <a:solidFill>
                  <a:srgbClr val="7030A0"/>
                </a:solidFill>
              </a:rPr>
              <a:t/>
            </a:r>
            <a:br>
              <a:rPr lang="fa-IR" sz="3200" b="1" dirty="0" smtClean="0">
                <a:solidFill>
                  <a:srgbClr val="7030A0"/>
                </a:solidFill>
              </a:rPr>
            </a:br>
            <a:r>
              <a:rPr lang="fa-IR" sz="3200" b="1" dirty="0" smtClean="0">
                <a:solidFill>
                  <a:srgbClr val="7030A0"/>
                </a:solidFill>
              </a:rPr>
              <a:t>کارگروهی چهارم  :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520940" cy="3579849"/>
          </a:xfrm>
        </p:spPr>
        <p:txBody>
          <a:bodyPr>
            <a:noAutofit/>
          </a:bodyPr>
          <a:lstStyle/>
          <a:p>
            <a:pPr algn="r" rtl="1"/>
            <a:endParaRPr lang="en-US" sz="3200" dirty="0">
              <a:solidFill>
                <a:srgbClr val="7030A0"/>
              </a:solidFill>
            </a:endParaRPr>
          </a:p>
          <a:p>
            <a:pPr algn="r" rtl="1"/>
            <a:r>
              <a:rPr lang="fa-IR" sz="3200" dirty="0" smtClean="0">
                <a:solidFill>
                  <a:srgbClr val="7030A0"/>
                </a:solidFill>
              </a:rPr>
              <a:t>سلامتی و توانمندی خود را تحلیل کنید 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dirty="0" smtClean="0">
                <a:solidFill>
                  <a:srgbClr val="FF9900"/>
                </a:solidFill>
              </a:rPr>
              <a:t>تحلیل نتایج خود ارزیابی </a:t>
            </a:r>
            <a:endParaRPr lang="en-US" sz="4400" b="1" dirty="0">
              <a:solidFill>
                <a:srgbClr val="FF9900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679617"/>
              </p:ext>
            </p:extLst>
          </p:nvPr>
        </p:nvGraphicFramePr>
        <p:xfrm>
          <a:off x="838200" y="1524000"/>
          <a:ext cx="7162798" cy="402336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271711"/>
                <a:gridCol w="1271711"/>
                <a:gridCol w="1539792"/>
                <a:gridCol w="1539792"/>
                <a:gridCol w="1539792"/>
              </a:tblGrid>
              <a:tr h="396591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</a:rPr>
                        <a:t>میانگین </a:t>
                      </a:r>
                      <a:endParaRPr lang="en-US" sz="1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جمع 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سلامت 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امتیاز شما 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امتیاز کل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تعداد سوالات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حیطه 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0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44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11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جسمی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0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92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23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معنوی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0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72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21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روانی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0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84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18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روابط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0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92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23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اجتماعی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40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384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96</a:t>
                      </a:r>
                      <a:endParaRPr lang="en-US" sz="14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</a:rPr>
                        <a:t>جمع </a:t>
                      </a:r>
                      <a:endParaRPr lang="en-US" sz="14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5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520940" cy="548640"/>
          </a:xfrm>
        </p:spPr>
        <p:txBody>
          <a:bodyPr/>
          <a:lstStyle/>
          <a:p>
            <a:pPr algn="ctr"/>
            <a:r>
              <a:rPr lang="fa-IR" sz="4400" b="1" dirty="0" smtClean="0">
                <a:solidFill>
                  <a:srgbClr val="FF9900"/>
                </a:solidFill>
              </a:rPr>
              <a:t>تحلیل نتایج خود ارزیابی </a:t>
            </a:r>
            <a:endParaRPr lang="en-US" sz="4400" b="1" dirty="0">
              <a:solidFill>
                <a:srgbClr val="FF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88051"/>
              </p:ext>
            </p:extLst>
          </p:nvPr>
        </p:nvGraphicFramePr>
        <p:xfrm>
          <a:off x="838200" y="1600197"/>
          <a:ext cx="7620000" cy="369718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200588"/>
                <a:gridCol w="1419412"/>
              </a:tblGrid>
              <a:tr h="8747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</a:rPr>
                        <a:t>تفسیر 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</a:rPr>
                        <a:t>امتیاز 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982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  فوق العاده است ، شما در کل از سلامت خوبی برخوردار هستید 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290-384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982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</a:rPr>
                        <a:t>شما هنوز هم سالم هستید آما لازم است در برخی موارد در رفتار و نگرش خود تجدید نظر کنید 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193-289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98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>
                          <a:effectLst/>
                        </a:rPr>
                        <a:t>شما در معرض خطر هستید و به برنامه ریزی جدی برای مراقبت از خود  نیاز دارید </a:t>
                      </a:r>
                      <a:endParaRPr lang="en-US" sz="16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</a:rPr>
                        <a:t>96-192</a:t>
                      </a:r>
                      <a:endParaRPr lang="en-US" sz="16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16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rgbClr val="FF9900"/>
                </a:solidFill>
              </a:rPr>
              <a:t>تحلیل نتایج خود ارزیابی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97191"/>
              </p:ext>
            </p:extLst>
          </p:nvPr>
        </p:nvGraphicFramePr>
        <p:xfrm>
          <a:off x="914398" y="1100137"/>
          <a:ext cx="8001003" cy="438912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420530"/>
                <a:gridCol w="1420530"/>
                <a:gridCol w="1719981"/>
                <a:gridCol w="1719981"/>
                <a:gridCol w="1719981"/>
              </a:tblGrid>
              <a:tr h="36851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bg1"/>
                          </a:solidFill>
                          <a:effectLst/>
                        </a:rPr>
                        <a:t>میانگین 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chemeClr val="bg1"/>
                          </a:solidFill>
                          <a:effectLst/>
                        </a:rPr>
                        <a:t>جمع </a:t>
                      </a:r>
                      <a:endParaRPr lang="en-US" sz="1100" b="1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chemeClr val="bg1"/>
                          </a:solidFill>
                          <a:effectLst/>
                        </a:rPr>
                        <a:t>توانمندی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5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B0F0"/>
                          </a:solidFill>
                          <a:effectLst/>
                        </a:rPr>
                        <a:t>امتیاز شما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B0F0"/>
                          </a:solidFill>
                          <a:effectLst/>
                        </a:rPr>
                        <a:t>امتیاز کل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B0F0"/>
                          </a:solidFill>
                          <a:effectLst/>
                        </a:rPr>
                        <a:t>تعداد سوالات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B0F0"/>
                          </a:solidFill>
                          <a:effectLst/>
                        </a:rPr>
                        <a:t>حیطه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28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00B0F0"/>
                          </a:solidFill>
                          <a:effectLst/>
                        </a:rPr>
                        <a:t>7</a:t>
                      </a:r>
                      <a:endParaRPr lang="en-US" sz="11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منابع علمی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20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5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تکنولوژی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40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10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ارتباطی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28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7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برنامه ریزی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24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6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تصمیم گیری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60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15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مدیریت زمان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24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6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حل مسئله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40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10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کار تیمی 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  <a:tr h="31586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B0F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264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>
                          <a:solidFill>
                            <a:srgbClr val="00B0F0"/>
                          </a:solidFill>
                          <a:effectLst/>
                        </a:rPr>
                        <a:t>66</a:t>
                      </a:r>
                      <a:endParaRPr lang="en-US" sz="1100" b="1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00B0F0"/>
                          </a:solidFill>
                          <a:effectLst/>
                        </a:rPr>
                        <a:t>جمع </a:t>
                      </a:r>
                      <a:endParaRPr lang="en-US" sz="1100" b="1" dirty="0">
                        <a:solidFill>
                          <a:srgbClr val="00B0F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225" marR="59225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>
                <a:solidFill>
                  <a:srgbClr val="FF9900"/>
                </a:solidFill>
              </a:rPr>
              <a:t>تحلیل نتایج خود ارزیابی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260231"/>
              </p:ext>
            </p:extLst>
          </p:nvPr>
        </p:nvGraphicFramePr>
        <p:xfrm>
          <a:off x="381000" y="1371600"/>
          <a:ext cx="7848600" cy="329182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386606"/>
                <a:gridCol w="1461994"/>
              </a:tblGrid>
              <a:tr h="853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>
                          <a:effectLst/>
                        </a:rPr>
                        <a:t>تفسیر 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>
                          <a:effectLst/>
                        </a:rPr>
                        <a:t>امتیاز 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3153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</a:rPr>
                        <a:t>  فوق العاده است ، شما در کل ازتوانمندی بالائی برخوردار هستید 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</a:rPr>
                        <a:t>198-264-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3153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>
                          <a:effectLst/>
                        </a:rPr>
                        <a:t>شما هنوز هم توانمند هستید آما لازم است در برخی موارد برای ارتقا مهارتهای خود اقدام  کنید 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</a:rPr>
                        <a:t>131-197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3153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>
                          <a:effectLst/>
                        </a:rPr>
                        <a:t>شما به برنامه ریزی جدی برای ارتقا مهارت های فردی  نیاز دارید </a:t>
                      </a:r>
                      <a:endParaRPr lang="en-US" sz="16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dirty="0">
                          <a:effectLst/>
                        </a:rPr>
                        <a:t>66-130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0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کارگروهی پنجم </a:t>
            </a:r>
            <a:endParaRPr lang="en-US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520940" cy="3579849"/>
          </a:xfrm>
        </p:spPr>
        <p:txBody>
          <a:bodyPr>
            <a:normAutofit/>
          </a:bodyPr>
          <a:lstStyle/>
          <a:p>
            <a:pPr algn="ctr"/>
            <a:r>
              <a:rPr lang="fa-IR" sz="3600" b="0" dirty="0">
                <a:solidFill>
                  <a:srgbClr val="7030A0"/>
                </a:solidFill>
              </a:rPr>
              <a:t>لیستی از الویت های خود را تهیه کنید </a:t>
            </a:r>
            <a:endParaRPr lang="en-US" sz="3600" b="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b="1" dirty="0" smtClean="0">
                <a:solidFill>
                  <a:srgbClr val="FF9900"/>
                </a:solidFill>
              </a:rPr>
              <a:t>اصول برنامه ریزی </a:t>
            </a:r>
            <a:endParaRPr lang="en-US" sz="4000" b="1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رفتار هایی که موجب مسئولیت پذیری افراد در مورد مدیریت شخصی می شود تعریف و بهینه سازی شود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موانعی که از نظر موزشی و روانی مانع از اتخاذ رفتار های سالم می گردد شناسائی و تغییر یابد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تمرینات عملی برای نوجوان تعریف و پی گیری شود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تعریف درستی از رفتار جدید ارائه شود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روشهای رسیدن به رفتار های هدف تببین شود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اهمییت برنامه ریزی شخصی و استمرار آن روشن شود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8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>
                <a:solidFill>
                  <a:srgbClr val="FF9900"/>
                </a:solidFill>
              </a:rPr>
              <a:t>اصول برنامه ریزی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/>
            <a:r>
              <a:rPr lang="fa-IR" sz="2000" dirty="0" smtClean="0">
                <a:solidFill>
                  <a:srgbClr val="00B0F0"/>
                </a:solidFill>
              </a:rPr>
              <a:t>برنامه ریزی را با سوالات ساده می توان شروع کرد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fa-IR" sz="2000" b="1" dirty="0" smtClean="0">
                <a:solidFill>
                  <a:srgbClr val="00B0F0"/>
                </a:solidFill>
              </a:rPr>
              <a:t>وقتی دچار استرس یا ترس می شوی چکار انجام میدهی </a:t>
            </a:r>
          </a:p>
          <a:p>
            <a:pPr lvl="1" algn="r" rtl="1">
              <a:buFont typeface="Wingdings" pitchFamily="2" charset="2"/>
              <a:buChar char="v"/>
            </a:pPr>
            <a:endParaRPr lang="fa-IR" sz="2000" b="1" dirty="0">
              <a:solidFill>
                <a:srgbClr val="00B0F0"/>
              </a:solidFill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2000" b="1" dirty="0" smtClean="0">
                <a:solidFill>
                  <a:srgbClr val="00B0F0"/>
                </a:solidFill>
              </a:rPr>
              <a:t>دوست داری در مواجهه با ترس یا استرس چگونه عمل کنی </a:t>
            </a:r>
          </a:p>
          <a:p>
            <a:pPr lvl="1" algn="r" rtl="1">
              <a:buFont typeface="Wingdings" pitchFamily="2" charset="2"/>
              <a:buChar char="v"/>
            </a:pPr>
            <a:endParaRPr lang="fa-IR" sz="2000" b="1" dirty="0">
              <a:solidFill>
                <a:srgbClr val="00B0F0"/>
              </a:solidFill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2000" b="1" dirty="0" smtClean="0">
                <a:solidFill>
                  <a:srgbClr val="00B0F0"/>
                </a:solidFill>
              </a:rPr>
              <a:t>چه چیز هایی به توانمندی خود باید اضافه کنی که الان فاقد آن هستی </a:t>
            </a:r>
          </a:p>
          <a:p>
            <a:pPr lvl="1" algn="r" rtl="1">
              <a:buFont typeface="Wingdings" pitchFamily="2" charset="2"/>
              <a:buChar char="v"/>
            </a:pPr>
            <a:endParaRPr lang="fa-IR" sz="2000" b="1" dirty="0">
              <a:solidFill>
                <a:srgbClr val="00B0F0"/>
              </a:solidFill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2000" b="1" dirty="0" smtClean="0">
                <a:solidFill>
                  <a:srgbClr val="00B0F0"/>
                </a:solidFill>
              </a:rPr>
              <a:t>موانعی که باعث می شوند نتوانی اینکار را انجام دهی چیستند ؟</a:t>
            </a:r>
          </a:p>
          <a:p>
            <a:pPr marL="0" lvl="1" indent="0" algn="r" rtl="1">
              <a:buNone/>
            </a:pPr>
            <a:endParaRPr lang="fa-IR" sz="2000" b="1" dirty="0" smtClean="0">
              <a:solidFill>
                <a:srgbClr val="00B0F0"/>
              </a:solidFill>
            </a:endParaRPr>
          </a:p>
          <a:p>
            <a:pPr lvl="1" algn="r" rtl="1">
              <a:buFont typeface="Wingdings" pitchFamily="2" charset="2"/>
              <a:buChar char="v"/>
            </a:pPr>
            <a:r>
              <a:rPr lang="fa-IR" sz="2000" b="1" dirty="0" smtClean="0">
                <a:solidFill>
                  <a:srgbClr val="00B0F0"/>
                </a:solidFill>
              </a:rPr>
              <a:t>چگونه می خواهی بر آنها غلبه کنی </a:t>
            </a:r>
          </a:p>
          <a:p>
            <a:pPr lvl="1" algn="r" rtl="1">
              <a:buFont typeface="Wingdings" pitchFamily="2" charset="2"/>
              <a:buChar char="v"/>
            </a:pPr>
            <a:endParaRPr lang="fa-IR" sz="2000" b="1" dirty="0">
              <a:solidFill>
                <a:srgbClr val="00B0F0"/>
              </a:solidFill>
            </a:endParaRPr>
          </a:p>
          <a:p>
            <a:pPr marL="0" lvl="1" indent="0" algn="r" rtl="1">
              <a:buNone/>
            </a:pPr>
            <a:r>
              <a:rPr lang="fa-IR" sz="2000" b="1" dirty="0" smtClean="0">
                <a:solidFill>
                  <a:srgbClr val="00B0F0"/>
                </a:solidFill>
              </a:rPr>
              <a:t> </a:t>
            </a:r>
          </a:p>
          <a:p>
            <a:pPr lvl="2" algn="r"/>
            <a:endParaRPr lang="en-US" sz="2000" b="1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809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520940" cy="548640"/>
          </a:xfrm>
        </p:spPr>
        <p:txBody>
          <a:bodyPr/>
          <a:lstStyle/>
          <a:p>
            <a:pPr algn="r"/>
            <a:r>
              <a:rPr lang="fa-IR" b="1" dirty="0" smtClean="0">
                <a:solidFill>
                  <a:srgbClr val="7030A0"/>
                </a:solidFill>
              </a:rPr>
              <a:t>کارگروهی ششم  : برنامه ریزی 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87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40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تعاریف </a:t>
            </a:r>
            <a:endParaRPr lang="en-US" sz="4000" b="1" i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fa-IR" sz="3600" dirty="0">
                <a:solidFill>
                  <a:srgbClr val="00B0F0"/>
                </a:solidFill>
              </a:rPr>
              <a:t>عبارت خود مراقبتی اشاره </a:t>
            </a:r>
            <a:r>
              <a:rPr lang="fa-IR" sz="3600" dirty="0" smtClean="0">
                <a:solidFill>
                  <a:srgbClr val="00B0F0"/>
                </a:solidFill>
              </a:rPr>
              <a:t>دارد  </a:t>
            </a:r>
            <a:r>
              <a:rPr lang="fa-IR" sz="3600" dirty="0">
                <a:solidFill>
                  <a:srgbClr val="00B0F0"/>
                </a:solidFill>
              </a:rPr>
              <a:t>به مجموعه فعالیتی هائی که </a:t>
            </a:r>
            <a:r>
              <a:rPr lang="fa-IR" sz="3600" dirty="0" smtClean="0">
                <a:solidFill>
                  <a:srgbClr val="00B0F0"/>
                </a:solidFill>
              </a:rPr>
              <a:t>فرد برای </a:t>
            </a:r>
            <a:r>
              <a:rPr lang="fa-IR" sz="3600" dirty="0">
                <a:solidFill>
                  <a:srgbClr val="00B0F0"/>
                </a:solidFill>
              </a:rPr>
              <a:t>بهبود وضعیت جسمی ، روحی و روانی خود انجام می </a:t>
            </a:r>
            <a:r>
              <a:rPr lang="fa-IR" sz="3600" dirty="0" smtClean="0">
                <a:solidFill>
                  <a:srgbClr val="00B0F0"/>
                </a:solidFill>
              </a:rPr>
              <a:t>دهد  .</a:t>
            </a:r>
          </a:p>
          <a:p>
            <a:pPr marL="571500" indent="-571500" algn="r" rtl="1">
              <a:buFont typeface="Wingdings" panose="05000000000000000000" pitchFamily="2" charset="2"/>
              <a:buChar char="v"/>
            </a:pPr>
            <a:r>
              <a:rPr lang="fa-IR" sz="3600" dirty="0" smtClean="0">
                <a:solidFill>
                  <a:srgbClr val="00B0F0"/>
                </a:solidFill>
              </a:rPr>
              <a:t> </a:t>
            </a:r>
            <a:r>
              <a:rPr lang="fa-IR" sz="3600" dirty="0">
                <a:solidFill>
                  <a:srgbClr val="00B0F0"/>
                </a:solidFill>
              </a:rPr>
              <a:t>فعالیتهائی که </a:t>
            </a:r>
            <a:r>
              <a:rPr lang="fa-IR" sz="3600" dirty="0" smtClean="0">
                <a:solidFill>
                  <a:srgbClr val="00B0F0"/>
                </a:solidFill>
              </a:rPr>
              <a:t>فرد  </a:t>
            </a:r>
            <a:r>
              <a:rPr lang="fa-IR" sz="3600" dirty="0">
                <a:solidFill>
                  <a:srgbClr val="00B0F0"/>
                </a:solidFill>
              </a:rPr>
              <a:t>را به مراقبت از خود متعهد می کند .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3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rgbClr val="00B0F0"/>
                </a:solidFill>
              </a:rPr>
              <a:t>زمانیکه افراد از نظر کمی ، کیفی قادر به مراقبت از خود نیستند بایستی مورد حمایت قرار بگیرند </a:t>
            </a:r>
          </a:p>
          <a:p>
            <a:pPr algn="r" rtl="1">
              <a:buFont typeface="Wingdings" pitchFamily="2" charset="2"/>
              <a:buChar char="v"/>
            </a:pPr>
            <a:endParaRPr lang="fa-IR" sz="32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3200" dirty="0" smtClean="0">
                <a:solidFill>
                  <a:srgbClr val="00B0F0"/>
                </a:solidFill>
              </a:rPr>
              <a:t>این حمایت می باید توسط اعضای خانواده ، نهاد های اجتماعی ، و مراقبین سلامت انجام میگیرد </a:t>
            </a:r>
          </a:p>
          <a:p>
            <a:pPr algn="r" rtl="1">
              <a:buFont typeface="Wingdings" pitchFamily="2" charset="2"/>
              <a:buChar char="v"/>
            </a:pPr>
            <a:endParaRPr lang="fa-IR" sz="32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7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تئوری خود مراقبتی برای اولین بار در حوزه سلامت توسط </a:t>
            </a:r>
            <a:r>
              <a:rPr lang="en-US" sz="2400" dirty="0" smtClean="0">
                <a:solidFill>
                  <a:srgbClr val="00B0F0"/>
                </a:solidFill>
              </a:rPr>
              <a:t>OREM   </a:t>
            </a:r>
            <a:r>
              <a:rPr lang="fa-IR" sz="2400" dirty="0" smtClean="0">
                <a:solidFill>
                  <a:srgbClr val="00B0F0"/>
                </a:solidFill>
              </a:rPr>
              <a:t>مطرح شد و در اصل مفهوم اصلی ان بیان دیدگاه انسان نسبت به خود است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در این دیگاه انسان خود هم عمل کننده است و هم هدف عمل .</a:t>
            </a:r>
          </a:p>
          <a:p>
            <a:pPr algn="r" rtl="1">
              <a:buFont typeface="Wingdings" pitchFamily="2" charset="2"/>
              <a:buChar char="v"/>
            </a:pPr>
            <a:endParaRPr lang="fa-IR" sz="24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مراقبت از خود فعالیت پایداری است که توسط خود فرد ، برای فرد ، </a:t>
            </a:r>
          </a:p>
          <a:p>
            <a:pPr marL="0" indent="0" algn="r" rtl="1"/>
            <a:r>
              <a:rPr lang="fa-IR" sz="2400" dirty="0" smtClean="0">
                <a:solidFill>
                  <a:srgbClr val="00B0F0"/>
                </a:solidFill>
              </a:rPr>
              <a:t>از زمان تولد تا مرگ اتفاق می افتد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6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در این رویکرد </a:t>
            </a:r>
            <a:r>
              <a:rPr lang="fa-IR" sz="2400" u="sng" dirty="0" smtClean="0">
                <a:solidFill>
                  <a:srgbClr val="00B0F0"/>
                </a:solidFill>
              </a:rPr>
              <a:t>توان و ظرفیتها </a:t>
            </a:r>
            <a:r>
              <a:rPr lang="fa-IR" sz="2400" dirty="0" smtClean="0">
                <a:solidFill>
                  <a:srgbClr val="00B0F0"/>
                </a:solidFill>
              </a:rPr>
              <a:t>فرد لازم و ضروری است .</a:t>
            </a:r>
          </a:p>
          <a:p>
            <a:pPr algn="r" rtl="1">
              <a:buFont typeface="Wingdings" pitchFamily="2" charset="2"/>
              <a:buChar char="v"/>
            </a:pPr>
            <a:endParaRPr lang="fa-IR" sz="24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این مراقبت ها </a:t>
            </a:r>
            <a:r>
              <a:rPr lang="fa-IR" sz="2400" u="sng" dirty="0" smtClean="0">
                <a:solidFill>
                  <a:srgbClr val="00B0F0"/>
                </a:solidFill>
              </a:rPr>
              <a:t>نتیجه محور </a:t>
            </a:r>
            <a:r>
              <a:rPr lang="fa-IR" sz="2400" dirty="0" smtClean="0">
                <a:solidFill>
                  <a:srgbClr val="00B0F0"/>
                </a:solidFill>
              </a:rPr>
              <a:t>است  و بدنبال کسب هدفهای تعیین شده برای سلامت است </a:t>
            </a:r>
          </a:p>
          <a:p>
            <a:pPr algn="r" rtl="1">
              <a:buFont typeface="Wingdings" pitchFamily="2" charset="2"/>
              <a:buChar char="v"/>
            </a:pPr>
            <a:endParaRPr lang="fa-IR" sz="24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fa-IR" sz="24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400" u="sng" dirty="0" smtClean="0">
                <a:solidFill>
                  <a:srgbClr val="00B0F0"/>
                </a:solidFill>
              </a:rPr>
              <a:t>قابلیت و تمایل </a:t>
            </a:r>
            <a:r>
              <a:rPr lang="fa-IR" sz="2400" dirty="0" smtClean="0">
                <a:solidFill>
                  <a:srgbClr val="00B0F0"/>
                </a:solidFill>
              </a:rPr>
              <a:t>به انجام عمل نیز ضروری است </a:t>
            </a:r>
          </a:p>
          <a:p>
            <a:pPr algn="r" rtl="1">
              <a:buFont typeface="Wingdings" pitchFamily="2" charset="2"/>
              <a:buChar char="v"/>
            </a:pPr>
            <a:endParaRPr lang="fa-IR" sz="2400" dirty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endParaRPr lang="fa-IR" sz="2400" dirty="0" smtClean="0">
              <a:solidFill>
                <a:srgbClr val="00B0F0"/>
              </a:solidFill>
            </a:endParaRPr>
          </a:p>
          <a:p>
            <a:pPr algn="r" rtl="1"/>
            <a:endParaRPr lang="fa-IR" sz="2400" dirty="0">
              <a:solidFill>
                <a:srgbClr val="00B0F0"/>
              </a:solidFill>
            </a:endParaRPr>
          </a:p>
          <a:p>
            <a:pPr algn="r" rtl="1"/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 مراقبت از خود </a:t>
            </a:r>
            <a:r>
              <a:rPr lang="fa-IR" sz="2400" u="sng" dirty="0" smtClean="0">
                <a:solidFill>
                  <a:srgbClr val="00B0F0"/>
                </a:solidFill>
              </a:rPr>
              <a:t>مهارت تدریجی </a:t>
            </a:r>
            <a:r>
              <a:rPr lang="fa-IR" sz="2400" dirty="0" smtClean="0">
                <a:solidFill>
                  <a:srgbClr val="00B0F0"/>
                </a:solidFill>
              </a:rPr>
              <a:t>است و به مرور زمان و با کسب </a:t>
            </a:r>
          </a:p>
          <a:p>
            <a:pPr marL="0" indent="0" algn="r" rtl="1"/>
            <a:endParaRPr lang="fa-IR" sz="2400" dirty="0">
              <a:solidFill>
                <a:srgbClr val="00B0F0"/>
              </a:solidFill>
            </a:endParaRPr>
          </a:p>
          <a:p>
            <a:pPr marL="0" indent="0" algn="r" rtl="1"/>
            <a:r>
              <a:rPr lang="fa-IR" sz="2400" dirty="0" smtClean="0">
                <a:solidFill>
                  <a:srgbClr val="00B0F0"/>
                </a:solidFill>
              </a:rPr>
              <a:t>تجربه ، آموزش و تربیت حاصل می شود .</a:t>
            </a:r>
          </a:p>
          <a:p>
            <a:pPr marL="0" indent="0" algn="r" rtl="1"/>
            <a:endParaRPr lang="fa-IR" sz="2400" dirty="0" smtClean="0">
              <a:solidFill>
                <a:srgbClr val="00B0F0"/>
              </a:solidFill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400" dirty="0" smtClean="0">
                <a:solidFill>
                  <a:srgbClr val="00B0F0"/>
                </a:solidFill>
              </a:rPr>
              <a:t>مهمترین قسمت مراقبت  ، توانائی «</a:t>
            </a:r>
            <a:r>
              <a:rPr lang="fa-IR" sz="2400" u="sng" dirty="0" smtClean="0">
                <a:solidFill>
                  <a:srgbClr val="00B0F0"/>
                </a:solidFill>
              </a:rPr>
              <a:t>انتقاد از خود</a:t>
            </a:r>
            <a:r>
              <a:rPr lang="fa-IR" sz="2400" dirty="0" smtClean="0">
                <a:solidFill>
                  <a:srgbClr val="00B0F0"/>
                </a:solidFill>
              </a:rPr>
              <a:t> «   و  « مدیریت خود « است 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farajzadegan@med.mui.ac.ir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484F6-7745-4A3B-B40D-68DCF01C308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7a63ae98c9331042c85a0ce3caf3b722">
  <xsd:schema xmlns:xsd="http://www.w3.org/2001/XMLSchema" xmlns:p="http://schemas.microsoft.com/office/2006/metadata/properties" targetNamespace="http://schemas.microsoft.com/office/2006/metadata/properties" ma:root="true" ma:fieldsID="643ad641ad674e858ec36190b61f65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8E4602-7F34-4046-8ED2-2D9C31A47DE7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39C0E7C-A061-4BDB-BA9C-C45912CEB7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93E8543-4C91-4301-B671-CCE3922FB9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4551</TotalTime>
  <Words>1489</Words>
  <Application>Microsoft Office PowerPoint</Application>
  <PresentationFormat>On-screen Show (4:3)</PresentationFormat>
  <Paragraphs>432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Angles</vt:lpstr>
      <vt:lpstr>خود مراقبتی  </vt:lpstr>
      <vt:lpstr>سر فصل ها  </vt:lpstr>
      <vt:lpstr>اهداف اولیه  کارگاه </vt:lpstr>
      <vt:lpstr>اهداف نهائی کارگاه </vt:lpstr>
      <vt:lpstr>تعاریف </vt:lpstr>
      <vt:lpstr>PowerPoint Presentation</vt:lpstr>
      <vt:lpstr>PowerPoint Presentation</vt:lpstr>
      <vt:lpstr>PowerPoint Presentation</vt:lpstr>
      <vt:lpstr>PowerPoint Presentation</vt:lpstr>
      <vt:lpstr>حمایت از « خود مراقبتی «   شامل موارد زیر است </vt:lpstr>
      <vt:lpstr>PowerPoint Presentation</vt:lpstr>
      <vt:lpstr>PowerPoint Presentation</vt:lpstr>
      <vt:lpstr> کارگروهی اول : آمادگی یا ظرفیت سازی </vt:lpstr>
      <vt:lpstr>ظرفیت سازی برای اجرای  برنامه خود مراقبتی </vt:lpstr>
      <vt:lpstr>آموزش و تربیت </vt:lpstr>
      <vt:lpstr>حمایت و تامین</vt:lpstr>
      <vt:lpstr> نظارت</vt:lpstr>
      <vt:lpstr>ارتباط </vt:lpstr>
      <vt:lpstr>محیط کار </vt:lpstr>
      <vt:lpstr>بازخورد </vt:lpstr>
      <vt:lpstr>کارگروهی دوم : اصول و مبانی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نکاتی در مورد آموزش نوجوانان</vt:lpstr>
      <vt:lpstr>مهارت های خود مراقبتی </vt:lpstr>
      <vt:lpstr>PowerPoint Presentation</vt:lpstr>
      <vt:lpstr> کارگروهی سوم :</vt:lpstr>
      <vt:lpstr>ابزار های خود مراقبتی  (سلامت ) </vt:lpstr>
      <vt:lpstr>ابزار های خود مراقبتی  (مهارت )</vt:lpstr>
      <vt:lpstr> کارگروهی چهارم  :</vt:lpstr>
      <vt:lpstr>تحلیل نتایج خود ارزیابی </vt:lpstr>
      <vt:lpstr>تحلیل نتایج خود ارزیابی </vt:lpstr>
      <vt:lpstr>تحلیل نتایج خود ارزیابی </vt:lpstr>
      <vt:lpstr>تحلیل نتایج خود ارزیابی </vt:lpstr>
      <vt:lpstr>کارگروهی پنجم </vt:lpstr>
      <vt:lpstr>اصول برنامه ریزی </vt:lpstr>
      <vt:lpstr>اصول برنامه ریزی</vt:lpstr>
      <vt:lpstr>کارگروهی ششم  : برنامه ریزی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کارگاه خود مراقبتی</dc:title>
  <dc:creator>Baran</dc:creator>
  <cp:lastModifiedBy>shabnam pahlavanloo</cp:lastModifiedBy>
  <cp:revision>60</cp:revision>
  <dcterms:created xsi:type="dcterms:W3CDTF">2013-09-12T10:00:58Z</dcterms:created>
  <dcterms:modified xsi:type="dcterms:W3CDTF">2016-04-10T19:08:34Z</dcterms:modified>
</cp:coreProperties>
</file>